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27"/>
  </p:notesMasterIdLst>
  <p:handoutMasterIdLst>
    <p:handoutMasterId r:id="rId28"/>
  </p:handoutMasterIdLst>
  <p:sldIdLst>
    <p:sldId id="256" r:id="rId2"/>
    <p:sldId id="310" r:id="rId3"/>
    <p:sldId id="329" r:id="rId4"/>
    <p:sldId id="320" r:id="rId5"/>
    <p:sldId id="321" r:id="rId6"/>
    <p:sldId id="322" r:id="rId7"/>
    <p:sldId id="318" r:id="rId8"/>
    <p:sldId id="317" r:id="rId9"/>
    <p:sldId id="302" r:id="rId10"/>
    <p:sldId id="319" r:id="rId11"/>
    <p:sldId id="304" r:id="rId12"/>
    <p:sldId id="305" r:id="rId13"/>
    <p:sldId id="307" r:id="rId14"/>
    <p:sldId id="308" r:id="rId15"/>
    <p:sldId id="312" r:id="rId16"/>
    <p:sldId id="306" r:id="rId17"/>
    <p:sldId id="313" r:id="rId18"/>
    <p:sldId id="314" r:id="rId19"/>
    <p:sldId id="315" r:id="rId20"/>
    <p:sldId id="324" r:id="rId21"/>
    <p:sldId id="325" r:id="rId22"/>
    <p:sldId id="326" r:id="rId23"/>
    <p:sldId id="327" r:id="rId24"/>
    <p:sldId id="328" r:id="rId25"/>
    <p:sldId id="291" r:id="rId26"/>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99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81" autoAdjust="0"/>
    <p:restoredTop sz="94624" autoAdjust="0"/>
  </p:normalViewPr>
  <p:slideViewPr>
    <p:cSldViewPr>
      <p:cViewPr varScale="1">
        <p:scale>
          <a:sx n="63" d="100"/>
          <a:sy n="63" d="100"/>
        </p:scale>
        <p:origin x="1541" y="53"/>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1074"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l" eaLnBrk="1" hangingPunct="1">
              <a:defRPr sz="1200"/>
            </a:lvl1pPr>
          </a:lstStyle>
          <a:p>
            <a:pPr>
              <a:defRPr/>
            </a:pPr>
            <a:endParaRPr lang="en-US" altLang="en-US"/>
          </a:p>
        </p:txBody>
      </p:sp>
      <p:sp>
        <p:nvSpPr>
          <p:cNvPr id="131075" name="Rectangle 3"/>
          <p:cNvSpPr>
            <a:spLocks noGrp="1" noChangeArrowheads="1"/>
          </p:cNvSpPr>
          <p:nvPr>
            <p:ph type="dt" sz="quarter"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eaLnBrk="1" hangingPunct="1">
              <a:defRPr sz="1200"/>
            </a:lvl1pPr>
          </a:lstStyle>
          <a:p>
            <a:pPr>
              <a:defRPr/>
            </a:pPr>
            <a:endParaRPr lang="en-US" altLang="en-US"/>
          </a:p>
        </p:txBody>
      </p:sp>
      <p:sp>
        <p:nvSpPr>
          <p:cNvPr id="131076" name="Rectangle 4"/>
          <p:cNvSpPr>
            <a:spLocks noGrp="1" noChangeArrowheads="1"/>
          </p:cNvSpPr>
          <p:nvPr>
            <p:ph type="ftr" sz="quarter" idx="2"/>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l" eaLnBrk="1" hangingPunct="1">
              <a:defRPr sz="1200"/>
            </a:lvl1pPr>
          </a:lstStyle>
          <a:p>
            <a:pPr>
              <a:defRPr/>
            </a:pPr>
            <a:endParaRPr lang="en-US" altLang="en-US"/>
          </a:p>
        </p:txBody>
      </p:sp>
      <p:sp>
        <p:nvSpPr>
          <p:cNvPr id="131077" name="Rectangle 5"/>
          <p:cNvSpPr>
            <a:spLocks noGrp="1" noChangeArrowheads="1"/>
          </p:cNvSpPr>
          <p:nvPr>
            <p:ph type="sldNum" sz="quarter" idx="3"/>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47A30318-5602-4105-B0F0-66FC6BB0755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0594"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l" eaLnBrk="1" hangingPunct="1">
              <a:defRPr sz="1200"/>
            </a:lvl1pPr>
          </a:lstStyle>
          <a:p>
            <a:pPr>
              <a:defRPr/>
            </a:pPr>
            <a:endParaRPr lang="en-US" altLang="en-US"/>
          </a:p>
        </p:txBody>
      </p:sp>
      <p:sp>
        <p:nvSpPr>
          <p:cNvPr id="110595" name="Rectangle 3"/>
          <p:cNvSpPr>
            <a:spLocks noGrp="1" noChangeArrowheads="1"/>
          </p:cNvSpPr>
          <p:nvPr>
            <p:ph type="dt"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eaLnBrk="1" hangingPunct="1">
              <a:defRPr sz="1200"/>
            </a:lvl1pPr>
          </a:lstStyle>
          <a:p>
            <a:pPr>
              <a:defRPr/>
            </a:pPr>
            <a:endParaRPr lang="en-US" alt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0597" name="Rectangle 5"/>
          <p:cNvSpPr>
            <a:spLocks noGrp="1" noChangeArrowheads="1"/>
          </p:cNvSpPr>
          <p:nvPr>
            <p:ph type="body" sz="quarter" idx="3"/>
          </p:nvPr>
        </p:nvSpPr>
        <p:spPr bwMode="auto">
          <a:xfrm>
            <a:off x="701040" y="4415790"/>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110598" name="Rectangle 6"/>
          <p:cNvSpPr>
            <a:spLocks noGrp="1" noChangeArrowheads="1"/>
          </p:cNvSpPr>
          <p:nvPr>
            <p:ph type="ftr" sz="quarter" idx="4"/>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l" eaLnBrk="1" hangingPunct="1">
              <a:defRPr sz="1200"/>
            </a:lvl1pPr>
          </a:lstStyle>
          <a:p>
            <a:pPr>
              <a:defRPr/>
            </a:pPr>
            <a:endParaRPr lang="en-US" altLang="en-US"/>
          </a:p>
        </p:txBody>
      </p:sp>
      <p:sp>
        <p:nvSpPr>
          <p:cNvPr id="110599" name="Rectangle 7"/>
          <p:cNvSpPr>
            <a:spLocks noGrp="1" noChangeArrowheads="1"/>
          </p:cNvSpPr>
          <p:nvPr>
            <p:ph type="sldNum" sz="quarter" idx="5"/>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3D6C177E-B5A9-44B0-A594-848635FB1BA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066" indent="-291179">
              <a:defRPr>
                <a:solidFill>
                  <a:schemeClr val="tx1"/>
                </a:solidFill>
                <a:latin typeface="Arial" panose="020B0604020202020204" pitchFamily="34" charset="0"/>
              </a:defRPr>
            </a:lvl2pPr>
            <a:lvl3pPr marL="1164717" indent="-232943">
              <a:defRPr>
                <a:solidFill>
                  <a:schemeClr val="tx1"/>
                </a:solidFill>
                <a:latin typeface="Arial" panose="020B0604020202020204" pitchFamily="34" charset="0"/>
              </a:defRPr>
            </a:lvl3pPr>
            <a:lvl4pPr marL="1630604" indent="-232943">
              <a:defRPr>
                <a:solidFill>
                  <a:schemeClr val="tx1"/>
                </a:solidFill>
                <a:latin typeface="Arial" panose="020B0604020202020204" pitchFamily="34" charset="0"/>
              </a:defRPr>
            </a:lvl4pPr>
            <a:lvl5pPr marL="2096491" indent="-232943">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fld id="{4A164DDB-66DA-40C2-906F-A10D2987669A}" type="slidenum">
              <a:rPr lang="en-US" altLang="en-US" smtClean="0"/>
              <a:pPr/>
              <a:t>14</a:t>
            </a:fld>
            <a:endParaRPr lang="en-US" alt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p:spPr>
        <p:txBody>
          <a:bodyPr/>
          <a:lstStyle/>
          <a:p>
            <a:endParaRPr lang="en-US" altLang="en-US" dirty="0"/>
          </a:p>
        </p:txBody>
      </p:sp>
      <p:sp>
        <p:nvSpPr>
          <p:cNvPr id="20484"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57066" indent="-291179">
              <a:defRPr>
                <a:solidFill>
                  <a:schemeClr val="tx1"/>
                </a:solidFill>
                <a:latin typeface="Arial" panose="020B0604020202020204" pitchFamily="34" charset="0"/>
              </a:defRPr>
            </a:lvl2pPr>
            <a:lvl3pPr marL="1164717" indent="-232943">
              <a:defRPr>
                <a:solidFill>
                  <a:schemeClr val="tx1"/>
                </a:solidFill>
                <a:latin typeface="Arial" panose="020B0604020202020204" pitchFamily="34" charset="0"/>
              </a:defRPr>
            </a:lvl3pPr>
            <a:lvl4pPr marL="1630604" indent="-232943">
              <a:defRPr>
                <a:solidFill>
                  <a:schemeClr val="tx1"/>
                </a:solidFill>
                <a:latin typeface="Arial" panose="020B0604020202020204" pitchFamily="34" charset="0"/>
              </a:defRPr>
            </a:lvl4pPr>
            <a:lvl5pPr marL="2096491" indent="-232943">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fld id="{9FEC47FC-DAEB-499A-8961-3F9D58748665}" type="slidenum">
              <a:rPr lang="en-US" altLang="en-US" smtClean="0"/>
              <a:pPr/>
              <a:t>18</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defRPr/>
              </a:pPr>
              <a:endParaRPr lang="en-US" altLang="en-US" sz="2400">
                <a:latin typeface="Times New Roman" panose="02020603050405020304"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defRPr/>
                </a:pPr>
                <a:endParaRPr lang="en-US" altLang="en-US" sz="2400">
                  <a:latin typeface="Times New Roman" panose="02020603050405020304"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defRPr/>
                </a:pPr>
                <a:endParaRPr lang="en-US" altLang="en-US" sz="2400">
                  <a:latin typeface="Times New Roman" panose="02020603050405020304"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defRPr/>
                </a:pPr>
                <a:endParaRPr lang="en-US" altLang="en-US" sz="2400">
                  <a:latin typeface="Times New Roman" panose="02020603050405020304"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defRPr/>
                </a:pPr>
                <a:endParaRPr lang="en-US" altLang="en-US" sz="2400">
                  <a:latin typeface="Times New Roman" panose="02020603050405020304"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defRPr/>
                </a:pPr>
                <a:endParaRPr lang="en-US" altLang="en-US" sz="2400">
                  <a:latin typeface="Times New Roman" panose="02020603050405020304"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defRPr/>
                </a:pPr>
                <a:endParaRPr lang="en-US" altLang="en-US" sz="2400">
                  <a:latin typeface="Times New Roman" panose="02020603050405020304"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defRPr/>
                </a:pPr>
                <a:endParaRPr lang="en-US" altLang="en-US" sz="2400">
                  <a:latin typeface="Times New Roman" panose="02020603050405020304"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defRPr/>
                </a:pPr>
                <a:endParaRPr lang="en-US" altLang="en-US" sz="2400">
                  <a:latin typeface="Times New Roman" panose="02020603050405020304"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defRPr/>
                </a:pPr>
                <a:endParaRPr lang="en-US" altLang="en-US" sz="2400">
                  <a:latin typeface="Times New Roman" panose="02020603050405020304"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defRPr/>
                </a:pPr>
                <a:endParaRPr lang="en-US" altLang="en-US" sz="2400">
                  <a:latin typeface="Times New Roman" panose="02020603050405020304" pitchFamily="18" charset="0"/>
                </a:endParaRPr>
              </a:p>
            </p:txBody>
          </p:sp>
        </p:grpSp>
      </p:grpSp>
      <p:sp>
        <p:nvSpPr>
          <p:cNvPr id="55315"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en-US" altLang="en-US" noProof="0"/>
              <a:t>Click to edit Master title style</a:t>
            </a:r>
          </a:p>
        </p:txBody>
      </p:sp>
      <p:sp>
        <p:nvSpPr>
          <p:cNvPr id="55316" name="Rectangle 20"/>
          <p:cNvSpPr>
            <a:spLocks noGrp="1" noChangeArrowheads="1"/>
          </p:cNvSpPr>
          <p:nvPr>
            <p:ph type="subTitle" idx="1"/>
          </p:nvPr>
        </p:nvSpPr>
        <p:spPr>
          <a:xfrm>
            <a:off x="2971800" y="4267200"/>
            <a:ext cx="6019800" cy="1752600"/>
          </a:xfrm>
        </p:spPr>
        <p:txBody>
          <a:bodyPr/>
          <a:lstStyle>
            <a:lvl1pPr marL="0" indent="0">
              <a:buFont typeface="Wingdings" panose="05000000000000000000" pitchFamily="2" charset="2"/>
              <a:buNone/>
              <a:defRPr sz="3400"/>
            </a:lvl1pPr>
          </a:lstStyle>
          <a:p>
            <a:pPr lvl="0"/>
            <a:r>
              <a:rPr lang="en-US" altLang="en-US" noProof="0"/>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r>
              <a:rPr lang="en-US" altLang="en-US"/>
              <a:t>06/27/2007</a:t>
            </a:r>
          </a:p>
        </p:txBody>
      </p:sp>
      <p:sp>
        <p:nvSpPr>
          <p:cNvPr id="19" name="Rectangle 17"/>
          <p:cNvSpPr>
            <a:spLocks noGrp="1" noChangeArrowheads="1"/>
          </p:cNvSpPr>
          <p:nvPr>
            <p:ph type="ftr" sz="quarter" idx="11"/>
          </p:nvPr>
        </p:nvSpPr>
        <p:spPr/>
        <p:txBody>
          <a:bodyPr/>
          <a:lstStyle>
            <a:lvl1pPr>
              <a:defRPr/>
            </a:lvl1pPr>
          </a:lstStyle>
          <a:p>
            <a:pPr>
              <a:defRPr/>
            </a:pPr>
            <a:r>
              <a:rPr lang="en-US" altLang="en-US"/>
              <a:t>South Texas College - Business Office</a:t>
            </a:r>
          </a:p>
        </p:txBody>
      </p:sp>
      <p:sp>
        <p:nvSpPr>
          <p:cNvPr id="20" name="Rectangle 18"/>
          <p:cNvSpPr>
            <a:spLocks noGrp="1" noChangeArrowheads="1"/>
          </p:cNvSpPr>
          <p:nvPr>
            <p:ph type="sldNum" sz="quarter" idx="12"/>
          </p:nvPr>
        </p:nvSpPr>
        <p:spPr/>
        <p:txBody>
          <a:bodyPr/>
          <a:lstStyle>
            <a:lvl1pPr>
              <a:defRPr/>
            </a:lvl1pPr>
          </a:lstStyle>
          <a:p>
            <a:pPr>
              <a:defRPr/>
            </a:pPr>
            <a:fld id="{5C4EA2EF-78CC-40A5-92C9-94B290D6F3EF}" type="slidenum">
              <a:rPr lang="en-US" altLang="en-US"/>
              <a:pPr>
                <a:defRPr/>
              </a:pPr>
              <a:t>‹#›</a:t>
            </a:fld>
            <a:endParaRPr lang="en-US" altLang="en-US"/>
          </a:p>
        </p:txBody>
      </p:sp>
    </p:spTree>
    <p:extLst>
      <p:ext uri="{BB962C8B-B14F-4D97-AF65-F5344CB8AC3E}">
        <p14:creationId xmlns:p14="http://schemas.microsoft.com/office/powerpoint/2010/main" val="49954163"/>
      </p:ext>
    </p:extLst>
  </p:cSld>
  <p:clrMapOvr>
    <a:masterClrMapping/>
  </p:clrMapOvr>
  <p:transition spd="med">
    <p:cu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r>
              <a:rPr lang="en-US" altLang="en-US"/>
              <a:t>South Texas College - Business Office</a:t>
            </a:r>
          </a:p>
        </p:txBody>
      </p:sp>
      <p:sp>
        <p:nvSpPr>
          <p:cNvPr id="5" name="Rectangle 3"/>
          <p:cNvSpPr>
            <a:spLocks noGrp="1" noChangeArrowheads="1"/>
          </p:cNvSpPr>
          <p:nvPr>
            <p:ph type="sldNum" sz="quarter" idx="11"/>
          </p:nvPr>
        </p:nvSpPr>
        <p:spPr>
          <a:ln/>
        </p:spPr>
        <p:txBody>
          <a:bodyPr/>
          <a:lstStyle>
            <a:lvl1pPr>
              <a:defRPr/>
            </a:lvl1pPr>
          </a:lstStyle>
          <a:p>
            <a:pPr>
              <a:defRPr/>
            </a:pPr>
            <a:fld id="{330784F6-C70E-43C1-BC80-48F85CFEB96C}" type="slidenum">
              <a:rPr lang="en-US" altLang="en-US"/>
              <a:pPr>
                <a:defRPr/>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r>
              <a:rPr lang="en-US" altLang="en-US"/>
              <a:t>06/27/2007</a:t>
            </a:r>
          </a:p>
        </p:txBody>
      </p:sp>
    </p:spTree>
    <p:extLst>
      <p:ext uri="{BB962C8B-B14F-4D97-AF65-F5344CB8AC3E}">
        <p14:creationId xmlns:p14="http://schemas.microsoft.com/office/powerpoint/2010/main" val="1122391336"/>
      </p:ext>
    </p:extLst>
  </p:cSld>
  <p:clrMapOvr>
    <a:masterClrMapping/>
  </p:clrMapOvr>
  <p:transition spd="med">
    <p:cu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r>
              <a:rPr lang="en-US" altLang="en-US"/>
              <a:t>South Texas College - Business Office</a:t>
            </a:r>
          </a:p>
        </p:txBody>
      </p:sp>
      <p:sp>
        <p:nvSpPr>
          <p:cNvPr id="5" name="Rectangle 3"/>
          <p:cNvSpPr>
            <a:spLocks noGrp="1" noChangeArrowheads="1"/>
          </p:cNvSpPr>
          <p:nvPr>
            <p:ph type="sldNum" sz="quarter" idx="11"/>
          </p:nvPr>
        </p:nvSpPr>
        <p:spPr>
          <a:ln/>
        </p:spPr>
        <p:txBody>
          <a:bodyPr/>
          <a:lstStyle>
            <a:lvl1pPr>
              <a:defRPr/>
            </a:lvl1pPr>
          </a:lstStyle>
          <a:p>
            <a:pPr>
              <a:defRPr/>
            </a:pPr>
            <a:fld id="{8E23A0AC-58DD-4D81-9D5D-A17B212AA941}" type="slidenum">
              <a:rPr lang="en-US" altLang="en-US"/>
              <a:pPr>
                <a:defRPr/>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r>
              <a:rPr lang="en-US" altLang="en-US"/>
              <a:t>06/27/2007</a:t>
            </a:r>
          </a:p>
        </p:txBody>
      </p:sp>
    </p:spTree>
    <p:extLst>
      <p:ext uri="{BB962C8B-B14F-4D97-AF65-F5344CB8AC3E}">
        <p14:creationId xmlns:p14="http://schemas.microsoft.com/office/powerpoint/2010/main" val="2964301318"/>
      </p:ext>
    </p:extLst>
  </p:cSld>
  <p:clrMapOvr>
    <a:masterClrMapping/>
  </p:clrMapOvr>
  <p:transition spd="med">
    <p:cu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Table Placeholder 2"/>
          <p:cNvSpPr>
            <a:spLocks noGrp="1"/>
          </p:cNvSpPr>
          <p:nvPr>
            <p:ph type="tbl" idx="1"/>
          </p:nvPr>
        </p:nvSpPr>
        <p:spPr>
          <a:xfrm>
            <a:off x="457200" y="1981200"/>
            <a:ext cx="8229600" cy="3886200"/>
          </a:xfrm>
        </p:spPr>
        <p:txBody>
          <a:bodyPr/>
          <a:lstStyle/>
          <a:p>
            <a:pPr lvl="0"/>
            <a:endParaRPr lang="en-US" noProof="0"/>
          </a:p>
        </p:txBody>
      </p:sp>
      <p:sp>
        <p:nvSpPr>
          <p:cNvPr id="4" name="Rectangle 2"/>
          <p:cNvSpPr>
            <a:spLocks noGrp="1" noChangeArrowheads="1"/>
          </p:cNvSpPr>
          <p:nvPr>
            <p:ph type="ftr" sz="quarter" idx="10"/>
          </p:nvPr>
        </p:nvSpPr>
        <p:spPr>
          <a:ln/>
        </p:spPr>
        <p:txBody>
          <a:bodyPr/>
          <a:lstStyle>
            <a:lvl1pPr>
              <a:defRPr/>
            </a:lvl1pPr>
          </a:lstStyle>
          <a:p>
            <a:pPr>
              <a:defRPr/>
            </a:pPr>
            <a:r>
              <a:rPr lang="en-US" altLang="en-US"/>
              <a:t>South Texas College - Business Office</a:t>
            </a:r>
          </a:p>
        </p:txBody>
      </p:sp>
      <p:sp>
        <p:nvSpPr>
          <p:cNvPr id="5" name="Rectangle 3"/>
          <p:cNvSpPr>
            <a:spLocks noGrp="1" noChangeArrowheads="1"/>
          </p:cNvSpPr>
          <p:nvPr>
            <p:ph type="sldNum" sz="quarter" idx="11"/>
          </p:nvPr>
        </p:nvSpPr>
        <p:spPr>
          <a:ln/>
        </p:spPr>
        <p:txBody>
          <a:bodyPr/>
          <a:lstStyle>
            <a:lvl1pPr>
              <a:defRPr/>
            </a:lvl1pPr>
          </a:lstStyle>
          <a:p>
            <a:pPr>
              <a:defRPr/>
            </a:pPr>
            <a:fld id="{E1F2A3D5-2C57-48B7-9134-8752F55D7731}" type="slidenum">
              <a:rPr lang="en-US" altLang="en-US"/>
              <a:pPr>
                <a:defRPr/>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r>
              <a:rPr lang="en-US" altLang="en-US"/>
              <a:t>06/27/2007</a:t>
            </a:r>
          </a:p>
        </p:txBody>
      </p:sp>
    </p:spTree>
    <p:extLst>
      <p:ext uri="{BB962C8B-B14F-4D97-AF65-F5344CB8AC3E}">
        <p14:creationId xmlns:p14="http://schemas.microsoft.com/office/powerpoint/2010/main" val="2372558835"/>
      </p:ext>
    </p:extLst>
  </p:cSld>
  <p:clrMapOvr>
    <a:masterClrMapping/>
  </p:clrMapOvr>
  <p:transition spd="med">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r>
              <a:rPr lang="en-US" altLang="en-US"/>
              <a:t>South Texas College - Business Office</a:t>
            </a:r>
          </a:p>
        </p:txBody>
      </p:sp>
      <p:sp>
        <p:nvSpPr>
          <p:cNvPr id="5" name="Rectangle 3"/>
          <p:cNvSpPr>
            <a:spLocks noGrp="1" noChangeArrowheads="1"/>
          </p:cNvSpPr>
          <p:nvPr>
            <p:ph type="sldNum" sz="quarter" idx="11"/>
          </p:nvPr>
        </p:nvSpPr>
        <p:spPr>
          <a:ln/>
        </p:spPr>
        <p:txBody>
          <a:bodyPr/>
          <a:lstStyle>
            <a:lvl1pPr>
              <a:defRPr/>
            </a:lvl1pPr>
          </a:lstStyle>
          <a:p>
            <a:pPr>
              <a:defRPr/>
            </a:pPr>
            <a:fld id="{732B435A-AC8B-4291-955D-FE8E40F41248}" type="slidenum">
              <a:rPr lang="en-US" altLang="en-US"/>
              <a:pPr>
                <a:defRPr/>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r>
              <a:rPr lang="en-US" altLang="en-US"/>
              <a:t>06/27/2007</a:t>
            </a:r>
          </a:p>
        </p:txBody>
      </p:sp>
    </p:spTree>
    <p:extLst>
      <p:ext uri="{BB962C8B-B14F-4D97-AF65-F5344CB8AC3E}">
        <p14:creationId xmlns:p14="http://schemas.microsoft.com/office/powerpoint/2010/main" val="1360578466"/>
      </p:ext>
    </p:extLst>
  </p:cSld>
  <p:clrMapOvr>
    <a:masterClrMapping/>
  </p:clrMapOvr>
  <p:transition spd="med">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r>
              <a:rPr lang="en-US" altLang="en-US"/>
              <a:t>South Texas College - Business Office</a:t>
            </a:r>
          </a:p>
        </p:txBody>
      </p:sp>
      <p:sp>
        <p:nvSpPr>
          <p:cNvPr id="5" name="Rectangle 3"/>
          <p:cNvSpPr>
            <a:spLocks noGrp="1" noChangeArrowheads="1"/>
          </p:cNvSpPr>
          <p:nvPr>
            <p:ph type="sldNum" sz="quarter" idx="11"/>
          </p:nvPr>
        </p:nvSpPr>
        <p:spPr>
          <a:ln/>
        </p:spPr>
        <p:txBody>
          <a:bodyPr/>
          <a:lstStyle>
            <a:lvl1pPr>
              <a:defRPr/>
            </a:lvl1pPr>
          </a:lstStyle>
          <a:p>
            <a:pPr>
              <a:defRPr/>
            </a:pPr>
            <a:fld id="{4760922D-04EB-4009-8720-920945C00FC0}" type="slidenum">
              <a:rPr lang="en-US" altLang="en-US"/>
              <a:pPr>
                <a:defRPr/>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r>
              <a:rPr lang="en-US" altLang="en-US"/>
              <a:t>06/27/2007</a:t>
            </a:r>
          </a:p>
        </p:txBody>
      </p:sp>
    </p:spTree>
    <p:extLst>
      <p:ext uri="{BB962C8B-B14F-4D97-AF65-F5344CB8AC3E}">
        <p14:creationId xmlns:p14="http://schemas.microsoft.com/office/powerpoint/2010/main" val="2127749389"/>
      </p:ext>
    </p:extLst>
  </p:cSld>
  <p:clrMapOvr>
    <a:masterClrMapping/>
  </p:clrMapOvr>
  <p:transition spd="med">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3886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vl1pPr>
          </a:lstStyle>
          <a:p>
            <a:pPr>
              <a:defRPr/>
            </a:pPr>
            <a:r>
              <a:rPr lang="en-US" altLang="en-US"/>
              <a:t>South Texas College - Business Office</a:t>
            </a:r>
          </a:p>
        </p:txBody>
      </p:sp>
      <p:sp>
        <p:nvSpPr>
          <p:cNvPr id="6" name="Rectangle 3"/>
          <p:cNvSpPr>
            <a:spLocks noGrp="1" noChangeArrowheads="1"/>
          </p:cNvSpPr>
          <p:nvPr>
            <p:ph type="sldNum" sz="quarter" idx="11"/>
          </p:nvPr>
        </p:nvSpPr>
        <p:spPr>
          <a:ln/>
        </p:spPr>
        <p:txBody>
          <a:bodyPr/>
          <a:lstStyle>
            <a:lvl1pPr>
              <a:defRPr/>
            </a:lvl1pPr>
          </a:lstStyle>
          <a:p>
            <a:pPr>
              <a:defRPr/>
            </a:pPr>
            <a:fld id="{05CCED97-0679-4032-83B6-DE5EC8DFC74B}" type="slidenum">
              <a:rPr lang="en-US" altLang="en-US"/>
              <a:pPr>
                <a:defRPr/>
              </a:pPr>
              <a:t>‹#›</a:t>
            </a:fld>
            <a:endParaRPr lang="en-US" altLang="en-US"/>
          </a:p>
        </p:txBody>
      </p:sp>
      <p:sp>
        <p:nvSpPr>
          <p:cNvPr id="7" name="Rectangle 16"/>
          <p:cNvSpPr>
            <a:spLocks noGrp="1" noChangeArrowheads="1"/>
          </p:cNvSpPr>
          <p:nvPr>
            <p:ph type="dt" sz="half" idx="12"/>
          </p:nvPr>
        </p:nvSpPr>
        <p:spPr>
          <a:ln/>
        </p:spPr>
        <p:txBody>
          <a:bodyPr/>
          <a:lstStyle>
            <a:lvl1pPr>
              <a:defRPr/>
            </a:lvl1pPr>
          </a:lstStyle>
          <a:p>
            <a:pPr>
              <a:defRPr/>
            </a:pPr>
            <a:r>
              <a:rPr lang="en-US" altLang="en-US"/>
              <a:t>06/27/2007</a:t>
            </a:r>
          </a:p>
        </p:txBody>
      </p:sp>
    </p:spTree>
    <p:extLst>
      <p:ext uri="{BB962C8B-B14F-4D97-AF65-F5344CB8AC3E}">
        <p14:creationId xmlns:p14="http://schemas.microsoft.com/office/powerpoint/2010/main" val="1431218375"/>
      </p:ext>
    </p:extLst>
  </p:cSld>
  <p:clrMapOvr>
    <a:masterClrMapping/>
  </p:clrMapOvr>
  <p:transition spd="med">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ftr" sz="quarter" idx="10"/>
          </p:nvPr>
        </p:nvSpPr>
        <p:spPr>
          <a:ln/>
        </p:spPr>
        <p:txBody>
          <a:bodyPr/>
          <a:lstStyle>
            <a:lvl1pPr>
              <a:defRPr/>
            </a:lvl1pPr>
          </a:lstStyle>
          <a:p>
            <a:pPr>
              <a:defRPr/>
            </a:pPr>
            <a:r>
              <a:rPr lang="en-US" altLang="en-US"/>
              <a:t>South Texas College - Business Office</a:t>
            </a:r>
          </a:p>
        </p:txBody>
      </p:sp>
      <p:sp>
        <p:nvSpPr>
          <p:cNvPr id="8" name="Rectangle 3"/>
          <p:cNvSpPr>
            <a:spLocks noGrp="1" noChangeArrowheads="1"/>
          </p:cNvSpPr>
          <p:nvPr>
            <p:ph type="sldNum" sz="quarter" idx="11"/>
          </p:nvPr>
        </p:nvSpPr>
        <p:spPr>
          <a:ln/>
        </p:spPr>
        <p:txBody>
          <a:bodyPr/>
          <a:lstStyle>
            <a:lvl1pPr>
              <a:defRPr/>
            </a:lvl1pPr>
          </a:lstStyle>
          <a:p>
            <a:pPr>
              <a:defRPr/>
            </a:pPr>
            <a:fld id="{61B801BB-99C6-49F3-B78B-84F92DB660EB}" type="slidenum">
              <a:rPr lang="en-US" altLang="en-US"/>
              <a:pPr>
                <a:defRPr/>
              </a:pPr>
              <a:t>‹#›</a:t>
            </a:fld>
            <a:endParaRPr lang="en-US" altLang="en-US"/>
          </a:p>
        </p:txBody>
      </p:sp>
      <p:sp>
        <p:nvSpPr>
          <p:cNvPr id="9" name="Rectangle 16"/>
          <p:cNvSpPr>
            <a:spLocks noGrp="1" noChangeArrowheads="1"/>
          </p:cNvSpPr>
          <p:nvPr>
            <p:ph type="dt" sz="half" idx="12"/>
          </p:nvPr>
        </p:nvSpPr>
        <p:spPr>
          <a:ln/>
        </p:spPr>
        <p:txBody>
          <a:bodyPr/>
          <a:lstStyle>
            <a:lvl1pPr>
              <a:defRPr/>
            </a:lvl1pPr>
          </a:lstStyle>
          <a:p>
            <a:pPr>
              <a:defRPr/>
            </a:pPr>
            <a:r>
              <a:rPr lang="en-US" altLang="en-US"/>
              <a:t>06/27/2007</a:t>
            </a:r>
          </a:p>
        </p:txBody>
      </p:sp>
    </p:spTree>
    <p:extLst>
      <p:ext uri="{BB962C8B-B14F-4D97-AF65-F5344CB8AC3E}">
        <p14:creationId xmlns:p14="http://schemas.microsoft.com/office/powerpoint/2010/main" val="389046768"/>
      </p:ext>
    </p:extLst>
  </p:cSld>
  <p:clrMapOvr>
    <a:masterClrMapping/>
  </p:clrMapOvr>
  <p:transition spd="med">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ftr" sz="quarter" idx="10"/>
          </p:nvPr>
        </p:nvSpPr>
        <p:spPr>
          <a:ln/>
        </p:spPr>
        <p:txBody>
          <a:bodyPr/>
          <a:lstStyle>
            <a:lvl1pPr>
              <a:defRPr/>
            </a:lvl1pPr>
          </a:lstStyle>
          <a:p>
            <a:pPr>
              <a:defRPr/>
            </a:pPr>
            <a:r>
              <a:rPr lang="en-US" altLang="en-US"/>
              <a:t>South Texas College - Business Office</a:t>
            </a:r>
          </a:p>
        </p:txBody>
      </p:sp>
      <p:sp>
        <p:nvSpPr>
          <p:cNvPr id="4" name="Rectangle 3"/>
          <p:cNvSpPr>
            <a:spLocks noGrp="1" noChangeArrowheads="1"/>
          </p:cNvSpPr>
          <p:nvPr>
            <p:ph type="sldNum" sz="quarter" idx="11"/>
          </p:nvPr>
        </p:nvSpPr>
        <p:spPr>
          <a:ln/>
        </p:spPr>
        <p:txBody>
          <a:bodyPr/>
          <a:lstStyle>
            <a:lvl1pPr>
              <a:defRPr/>
            </a:lvl1pPr>
          </a:lstStyle>
          <a:p>
            <a:pPr>
              <a:defRPr/>
            </a:pPr>
            <a:fld id="{0C7512E3-D20B-48EC-97CE-E3237FD5A062}" type="slidenum">
              <a:rPr lang="en-US" altLang="en-US"/>
              <a:pPr>
                <a:defRPr/>
              </a:pPr>
              <a:t>‹#›</a:t>
            </a:fld>
            <a:endParaRPr lang="en-US" altLang="en-US"/>
          </a:p>
        </p:txBody>
      </p:sp>
      <p:sp>
        <p:nvSpPr>
          <p:cNvPr id="5" name="Rectangle 16"/>
          <p:cNvSpPr>
            <a:spLocks noGrp="1" noChangeArrowheads="1"/>
          </p:cNvSpPr>
          <p:nvPr>
            <p:ph type="dt" sz="half" idx="12"/>
          </p:nvPr>
        </p:nvSpPr>
        <p:spPr>
          <a:ln/>
        </p:spPr>
        <p:txBody>
          <a:bodyPr/>
          <a:lstStyle>
            <a:lvl1pPr>
              <a:defRPr/>
            </a:lvl1pPr>
          </a:lstStyle>
          <a:p>
            <a:pPr>
              <a:defRPr/>
            </a:pPr>
            <a:r>
              <a:rPr lang="en-US" altLang="en-US"/>
              <a:t>06/27/2007</a:t>
            </a:r>
          </a:p>
        </p:txBody>
      </p:sp>
    </p:spTree>
    <p:extLst>
      <p:ext uri="{BB962C8B-B14F-4D97-AF65-F5344CB8AC3E}">
        <p14:creationId xmlns:p14="http://schemas.microsoft.com/office/powerpoint/2010/main" val="608032831"/>
      </p:ext>
    </p:extLst>
  </p:cSld>
  <p:clrMapOvr>
    <a:masterClrMapping/>
  </p:clrMapOvr>
  <p:transition spd="med">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r>
              <a:rPr lang="en-US" altLang="en-US"/>
              <a:t>South Texas College - Business Office</a:t>
            </a:r>
          </a:p>
        </p:txBody>
      </p:sp>
      <p:sp>
        <p:nvSpPr>
          <p:cNvPr id="3" name="Rectangle 3"/>
          <p:cNvSpPr>
            <a:spLocks noGrp="1" noChangeArrowheads="1"/>
          </p:cNvSpPr>
          <p:nvPr>
            <p:ph type="sldNum" sz="quarter" idx="11"/>
          </p:nvPr>
        </p:nvSpPr>
        <p:spPr>
          <a:ln/>
        </p:spPr>
        <p:txBody>
          <a:bodyPr/>
          <a:lstStyle>
            <a:lvl1pPr>
              <a:defRPr/>
            </a:lvl1pPr>
          </a:lstStyle>
          <a:p>
            <a:pPr>
              <a:defRPr/>
            </a:pPr>
            <a:fld id="{FB0EF6DC-40E4-4F5E-8889-24AF072B0FA1}" type="slidenum">
              <a:rPr lang="en-US" altLang="en-US"/>
              <a:pPr>
                <a:defRPr/>
              </a:pPr>
              <a:t>‹#›</a:t>
            </a:fld>
            <a:endParaRPr lang="en-US" altLang="en-US"/>
          </a:p>
        </p:txBody>
      </p:sp>
      <p:sp>
        <p:nvSpPr>
          <p:cNvPr id="4" name="Rectangle 16"/>
          <p:cNvSpPr>
            <a:spLocks noGrp="1" noChangeArrowheads="1"/>
          </p:cNvSpPr>
          <p:nvPr>
            <p:ph type="dt" sz="half" idx="12"/>
          </p:nvPr>
        </p:nvSpPr>
        <p:spPr>
          <a:ln/>
        </p:spPr>
        <p:txBody>
          <a:bodyPr/>
          <a:lstStyle>
            <a:lvl1pPr>
              <a:defRPr/>
            </a:lvl1pPr>
          </a:lstStyle>
          <a:p>
            <a:pPr>
              <a:defRPr/>
            </a:pPr>
            <a:r>
              <a:rPr lang="en-US" altLang="en-US"/>
              <a:t>06/27/2007</a:t>
            </a:r>
          </a:p>
        </p:txBody>
      </p:sp>
    </p:spTree>
    <p:extLst>
      <p:ext uri="{BB962C8B-B14F-4D97-AF65-F5344CB8AC3E}">
        <p14:creationId xmlns:p14="http://schemas.microsoft.com/office/powerpoint/2010/main" val="340823160"/>
      </p:ext>
    </p:extLst>
  </p:cSld>
  <p:clrMapOvr>
    <a:masterClrMapping/>
  </p:clrMapOvr>
  <p:transition spd="med">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r>
              <a:rPr lang="en-US" altLang="en-US"/>
              <a:t>South Texas College - Business Office</a:t>
            </a:r>
          </a:p>
        </p:txBody>
      </p:sp>
      <p:sp>
        <p:nvSpPr>
          <p:cNvPr id="6" name="Rectangle 3"/>
          <p:cNvSpPr>
            <a:spLocks noGrp="1" noChangeArrowheads="1"/>
          </p:cNvSpPr>
          <p:nvPr>
            <p:ph type="sldNum" sz="quarter" idx="11"/>
          </p:nvPr>
        </p:nvSpPr>
        <p:spPr>
          <a:ln/>
        </p:spPr>
        <p:txBody>
          <a:bodyPr/>
          <a:lstStyle>
            <a:lvl1pPr>
              <a:defRPr/>
            </a:lvl1pPr>
          </a:lstStyle>
          <a:p>
            <a:pPr>
              <a:defRPr/>
            </a:pPr>
            <a:fld id="{F3A34F08-55D4-44A8-B570-5C8453A59541}" type="slidenum">
              <a:rPr lang="en-US" altLang="en-US"/>
              <a:pPr>
                <a:defRPr/>
              </a:pPr>
              <a:t>‹#›</a:t>
            </a:fld>
            <a:endParaRPr lang="en-US" altLang="en-US"/>
          </a:p>
        </p:txBody>
      </p:sp>
      <p:sp>
        <p:nvSpPr>
          <p:cNvPr id="7" name="Rectangle 16"/>
          <p:cNvSpPr>
            <a:spLocks noGrp="1" noChangeArrowheads="1"/>
          </p:cNvSpPr>
          <p:nvPr>
            <p:ph type="dt" sz="half" idx="12"/>
          </p:nvPr>
        </p:nvSpPr>
        <p:spPr>
          <a:ln/>
        </p:spPr>
        <p:txBody>
          <a:bodyPr/>
          <a:lstStyle>
            <a:lvl1pPr>
              <a:defRPr/>
            </a:lvl1pPr>
          </a:lstStyle>
          <a:p>
            <a:pPr>
              <a:defRPr/>
            </a:pPr>
            <a:r>
              <a:rPr lang="en-US" altLang="en-US"/>
              <a:t>06/27/2007</a:t>
            </a:r>
          </a:p>
        </p:txBody>
      </p:sp>
    </p:spTree>
    <p:extLst>
      <p:ext uri="{BB962C8B-B14F-4D97-AF65-F5344CB8AC3E}">
        <p14:creationId xmlns:p14="http://schemas.microsoft.com/office/powerpoint/2010/main" val="921084470"/>
      </p:ext>
    </p:extLst>
  </p:cSld>
  <p:clrMapOvr>
    <a:masterClrMapping/>
  </p:clrMapOvr>
  <p:transition spd="med">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r>
              <a:rPr lang="en-US" altLang="en-US"/>
              <a:t>South Texas College - Business Office</a:t>
            </a:r>
          </a:p>
        </p:txBody>
      </p:sp>
      <p:sp>
        <p:nvSpPr>
          <p:cNvPr id="6" name="Rectangle 3"/>
          <p:cNvSpPr>
            <a:spLocks noGrp="1" noChangeArrowheads="1"/>
          </p:cNvSpPr>
          <p:nvPr>
            <p:ph type="sldNum" sz="quarter" idx="11"/>
          </p:nvPr>
        </p:nvSpPr>
        <p:spPr>
          <a:ln/>
        </p:spPr>
        <p:txBody>
          <a:bodyPr/>
          <a:lstStyle>
            <a:lvl1pPr>
              <a:defRPr/>
            </a:lvl1pPr>
          </a:lstStyle>
          <a:p>
            <a:pPr>
              <a:defRPr/>
            </a:pPr>
            <a:fld id="{B60BAFF8-00AA-4A38-B90A-501EF57F533C}" type="slidenum">
              <a:rPr lang="en-US" altLang="en-US"/>
              <a:pPr>
                <a:defRPr/>
              </a:pPr>
              <a:t>‹#›</a:t>
            </a:fld>
            <a:endParaRPr lang="en-US" altLang="en-US"/>
          </a:p>
        </p:txBody>
      </p:sp>
      <p:sp>
        <p:nvSpPr>
          <p:cNvPr id="7" name="Rectangle 16"/>
          <p:cNvSpPr>
            <a:spLocks noGrp="1" noChangeArrowheads="1"/>
          </p:cNvSpPr>
          <p:nvPr>
            <p:ph type="dt" sz="half" idx="12"/>
          </p:nvPr>
        </p:nvSpPr>
        <p:spPr>
          <a:ln/>
        </p:spPr>
        <p:txBody>
          <a:bodyPr/>
          <a:lstStyle>
            <a:lvl1pPr>
              <a:defRPr/>
            </a:lvl1pPr>
          </a:lstStyle>
          <a:p>
            <a:pPr>
              <a:defRPr/>
            </a:pPr>
            <a:r>
              <a:rPr lang="en-US" altLang="en-US"/>
              <a:t>06/27/2007</a:t>
            </a:r>
          </a:p>
        </p:txBody>
      </p:sp>
    </p:spTree>
    <p:extLst>
      <p:ext uri="{BB962C8B-B14F-4D97-AF65-F5344CB8AC3E}">
        <p14:creationId xmlns:p14="http://schemas.microsoft.com/office/powerpoint/2010/main" val="3704858873"/>
      </p:ext>
    </p:extLst>
  </p:cSld>
  <p:clrMapOvr>
    <a:masterClrMapping/>
  </p:clrMapOvr>
  <p:transition spd="med">
    <p:cu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r>
              <a:rPr lang="en-US" altLang="en-US"/>
              <a:t>South Texas College - Business Office</a:t>
            </a:r>
          </a:p>
        </p:txBody>
      </p:sp>
      <p:sp>
        <p:nvSpPr>
          <p:cNvPr id="54275" name="Rectangle 3"/>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Black" panose="020B0A04020102020204" pitchFamily="34" charset="0"/>
              </a:defRPr>
            </a:lvl1pPr>
          </a:lstStyle>
          <a:p>
            <a:pPr>
              <a:defRPr/>
            </a:pPr>
            <a:fld id="{6FD9F70B-9E35-4BBC-B18E-0BF4045B24AF}" type="slidenum">
              <a:rPr lang="en-US" altLang="en-US"/>
              <a:pPr>
                <a:defRPr/>
              </a:pPr>
              <a:t>‹#›</a:t>
            </a:fld>
            <a:endParaRPr lang="en-US" altLang="en-US"/>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defRPr/>
              </a:pPr>
              <a:endParaRPr lang="en-US" altLang="en-US" sz="2400">
                <a:latin typeface="Times New Roman" panose="02020603050405020304"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defRPr/>
              </a:pPr>
              <a:endParaRPr lang="en-US" altLang="en-US">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defRPr/>
              </a:pPr>
              <a:endParaRPr lang="en-US" altLang="en-US">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defRPr/>
              </a:pPr>
              <a:endParaRPr lang="en-US" altLang="en-US">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defRPr/>
              </a:pPr>
              <a:endParaRPr lang="en-US" altLang="en-US">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defRPr/>
              </a:pPr>
              <a:endParaRPr lang="en-US" altLang="en-US" sz="2400">
                <a:latin typeface="Times New Roman" panose="02020603050405020304"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defRPr/>
              </a:pPr>
              <a:endParaRPr lang="en-US" altLang="en-US">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defRPr/>
              </a:pPr>
              <a:endParaRPr lang="en-US" altLang="en-US">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4288" name="Rectangle 1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a:lvl1pPr>
          </a:lstStyle>
          <a:p>
            <a:pPr>
              <a:defRPr/>
            </a:pPr>
            <a:r>
              <a:rPr lang="en-US" altLang="en-US"/>
              <a:t>06/27/2007</a:t>
            </a:r>
          </a:p>
        </p:txBody>
      </p:sp>
    </p:spTree>
  </p:cSld>
  <p:clrMap bg1="lt1" tx1="dk1" bg2="lt2" tx2="dk2" accent1="accent1" accent2="accent2" accent3="accent3" accent4="accent4" accent5="accent5" accent6="accent6" hlink="hlink" folHlink="folHlink"/>
  <p:sldLayoutIdLst>
    <p:sldLayoutId id="2147483691"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Lst>
  <p:transition spd="med">
    <p:cut/>
  </p:transition>
  <p:hf hdr="0" ftr="0" dt="0"/>
  <p:txStyles>
    <p:titleStyle>
      <a:lvl1pPr algn="l" rtl="0" eaLnBrk="0" fontAlgn="base" hangingPunct="0">
        <a:spcBef>
          <a:spcPct val="0"/>
        </a:spcBef>
        <a:spcAft>
          <a:spcPct val="0"/>
        </a:spcAft>
        <a:defRPr sz="4400" kern="12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panose="020B0604020202020204" pitchFamily="34" charset="0"/>
        </a:defRPr>
      </a:lvl2pPr>
      <a:lvl3pPr algn="l" rtl="0" eaLnBrk="0" fontAlgn="base" hangingPunct="0">
        <a:spcBef>
          <a:spcPct val="0"/>
        </a:spcBef>
        <a:spcAft>
          <a:spcPct val="0"/>
        </a:spcAft>
        <a:defRPr sz="4400">
          <a:solidFill>
            <a:schemeClr val="tx1"/>
          </a:solidFill>
          <a:latin typeface="Arial" panose="020B0604020202020204" pitchFamily="34" charset="0"/>
        </a:defRPr>
      </a:lvl3pPr>
      <a:lvl4pPr algn="l" rtl="0" eaLnBrk="0" fontAlgn="base" hangingPunct="0">
        <a:spcBef>
          <a:spcPct val="0"/>
        </a:spcBef>
        <a:spcAft>
          <a:spcPct val="0"/>
        </a:spcAft>
        <a:defRPr sz="4400">
          <a:solidFill>
            <a:schemeClr val="tx1"/>
          </a:solidFill>
          <a:latin typeface="Arial" panose="020B0604020202020204" pitchFamily="34" charset="0"/>
        </a:defRPr>
      </a:lvl4pPr>
      <a:lvl5pPr algn="l" rtl="0" eaLnBrk="0" fontAlgn="base" hangingPunct="0">
        <a:spcBef>
          <a:spcPct val="0"/>
        </a:spcBef>
        <a:spcAft>
          <a:spcPct val="0"/>
        </a:spcAft>
        <a:defRPr sz="4400">
          <a:solidFill>
            <a:schemeClr val="tx1"/>
          </a:solidFill>
          <a:latin typeface="Arial" panose="020B0604020202020204" pitchFamily="34" charset="0"/>
        </a:defRPr>
      </a:lvl5pPr>
      <a:lvl6pPr marL="457200" algn="l" rtl="0" fontAlgn="base">
        <a:spcBef>
          <a:spcPct val="0"/>
        </a:spcBef>
        <a:spcAft>
          <a:spcPct val="0"/>
        </a:spcAft>
        <a:defRPr sz="4400">
          <a:solidFill>
            <a:schemeClr val="tx1"/>
          </a:solidFill>
          <a:latin typeface="Arial" panose="020B0604020202020204" pitchFamily="34" charset="0"/>
        </a:defRPr>
      </a:lvl6pPr>
      <a:lvl7pPr marL="914400" algn="l" rtl="0" fontAlgn="base">
        <a:spcBef>
          <a:spcPct val="0"/>
        </a:spcBef>
        <a:spcAft>
          <a:spcPct val="0"/>
        </a:spcAft>
        <a:defRPr sz="4400">
          <a:solidFill>
            <a:schemeClr val="tx1"/>
          </a:solidFill>
          <a:latin typeface="Arial" panose="020B0604020202020204" pitchFamily="34" charset="0"/>
        </a:defRPr>
      </a:lvl7pPr>
      <a:lvl8pPr marL="1371600" algn="l" rtl="0" fontAlgn="base">
        <a:spcBef>
          <a:spcPct val="0"/>
        </a:spcBef>
        <a:spcAft>
          <a:spcPct val="0"/>
        </a:spcAft>
        <a:defRPr sz="4400">
          <a:solidFill>
            <a:schemeClr val="tx1"/>
          </a:solidFill>
          <a:latin typeface="Arial" panose="020B0604020202020204" pitchFamily="34" charset="0"/>
        </a:defRPr>
      </a:lvl8pPr>
      <a:lvl9pPr marL="1828800" algn="l" rtl="0" fontAlgn="base">
        <a:spcBef>
          <a:spcPct val="0"/>
        </a:spcBef>
        <a:spcAft>
          <a:spcPct val="0"/>
        </a:spcAft>
        <a:defRPr sz="4400">
          <a:solidFill>
            <a:schemeClr val="tx1"/>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tmp"/><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tmp"/><Relationship Id="rId2" Type="http://schemas.openxmlformats.org/officeDocument/2006/relationships/image" Target="../media/image11.tmp"/><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finance.southtexascollege.edu/businessoffice/BO-forms.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US" altLang="en-US" sz="4600" dirty="0"/>
              <a:t>Banner Reconciliation Concepts &amp; Navigation</a:t>
            </a:r>
          </a:p>
        </p:txBody>
      </p:sp>
    </p:spTree>
  </p:cSld>
  <p:clrMapOvr>
    <a:masterClrMapping/>
  </p:clrMapOvr>
  <p:transition spd="med">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a:xfrm>
            <a:off x="457200" y="457200"/>
            <a:ext cx="8229600" cy="990600"/>
          </a:xfrm>
        </p:spPr>
        <p:txBody>
          <a:bodyPr/>
          <a:lstStyle/>
          <a:p>
            <a:pPr eaLnBrk="1" hangingPunct="1"/>
            <a:r>
              <a:rPr lang="en-US" altLang="en-US"/>
              <a:t>Transaction Detail - FGITRND</a:t>
            </a:r>
          </a:p>
        </p:txBody>
      </p:sp>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2537434"/>
            <a:ext cx="8911683" cy="2263166"/>
          </a:xfrm>
          <a:prstGeom prst="rect">
            <a:avLst/>
          </a:prstGeom>
        </p:spPr>
      </p:pic>
      <p:sp>
        <p:nvSpPr>
          <p:cNvPr id="130052" name="AutoShape 4"/>
          <p:cNvSpPr>
            <a:spLocks noChangeArrowheads="1"/>
          </p:cNvSpPr>
          <p:nvPr/>
        </p:nvSpPr>
        <p:spPr bwMode="auto">
          <a:xfrm>
            <a:off x="76201" y="5181600"/>
            <a:ext cx="5867399" cy="1524000"/>
          </a:xfrm>
          <a:prstGeom prst="wedgeRoundRectCallout">
            <a:avLst>
              <a:gd name="adj1" fmla="val -18020"/>
              <a:gd name="adj2" fmla="val -75577"/>
              <a:gd name="adj3" fmla="val 16667"/>
            </a:avLst>
          </a:prstGeom>
          <a:solidFill>
            <a:srgbClr val="FFFF99"/>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defRPr/>
            </a:pPr>
            <a:r>
              <a:rPr lang="en-US" altLang="en-US" sz="1400" dirty="0"/>
              <a:t>The Field column can help you determine the type of transaction:</a:t>
            </a:r>
          </a:p>
          <a:p>
            <a:pPr lvl="1">
              <a:buFontTx/>
              <a:buChar char="•"/>
              <a:defRPr/>
            </a:pPr>
            <a:r>
              <a:rPr lang="en-US" altLang="en-US" sz="1400" dirty="0"/>
              <a:t> </a:t>
            </a:r>
            <a:r>
              <a:rPr lang="en-US" altLang="en-US" sz="1400" b="1" dirty="0"/>
              <a:t>OBD</a:t>
            </a:r>
            <a:r>
              <a:rPr lang="en-US" altLang="en-US" sz="1400" dirty="0"/>
              <a:t> – Budget transaction (original budget)</a:t>
            </a:r>
          </a:p>
          <a:p>
            <a:pPr lvl="1">
              <a:buFontTx/>
              <a:buChar char="•"/>
              <a:defRPr/>
            </a:pPr>
            <a:r>
              <a:rPr lang="en-US" altLang="en-US" sz="1400" dirty="0"/>
              <a:t> </a:t>
            </a:r>
            <a:r>
              <a:rPr lang="en-US" altLang="en-US" sz="1400" b="1" dirty="0"/>
              <a:t>ABD</a:t>
            </a:r>
            <a:r>
              <a:rPr lang="en-US" altLang="en-US" sz="1400" dirty="0"/>
              <a:t> – Budget transaction (adjusted budget-budget transfers)</a:t>
            </a:r>
          </a:p>
          <a:p>
            <a:pPr lvl="1">
              <a:buFontTx/>
              <a:buChar char="•"/>
              <a:defRPr/>
            </a:pPr>
            <a:r>
              <a:rPr lang="en-US" altLang="en-US" sz="1400" dirty="0"/>
              <a:t> </a:t>
            </a:r>
            <a:r>
              <a:rPr lang="en-US" altLang="en-US" sz="1400" b="1" dirty="0"/>
              <a:t>RSV</a:t>
            </a:r>
            <a:r>
              <a:rPr lang="en-US" altLang="en-US" sz="1400" dirty="0"/>
              <a:t> – Encumbrance transaction from requisition</a:t>
            </a:r>
          </a:p>
          <a:p>
            <a:pPr lvl="1">
              <a:buFontTx/>
              <a:buChar char="•"/>
              <a:defRPr/>
            </a:pPr>
            <a:r>
              <a:rPr lang="en-US" altLang="en-US" sz="1400" dirty="0"/>
              <a:t> </a:t>
            </a:r>
            <a:r>
              <a:rPr lang="en-US" altLang="en-US" sz="1400" b="1" dirty="0"/>
              <a:t>ENC</a:t>
            </a:r>
            <a:r>
              <a:rPr lang="en-US" altLang="en-US" sz="1400" dirty="0"/>
              <a:t> – Encumbrance transaction from PO</a:t>
            </a:r>
          </a:p>
          <a:p>
            <a:pPr lvl="1">
              <a:buFontTx/>
              <a:buChar char="•"/>
              <a:defRPr/>
            </a:pPr>
            <a:r>
              <a:rPr lang="en-US" altLang="en-US" sz="1400" dirty="0"/>
              <a:t> </a:t>
            </a:r>
            <a:r>
              <a:rPr lang="en-US" altLang="en-US" sz="1400" b="1" dirty="0"/>
              <a:t>YTD</a:t>
            </a:r>
            <a:r>
              <a:rPr lang="en-US" altLang="en-US" sz="1400" dirty="0"/>
              <a:t> – Expense transaction from invoice, journal entry, or feeds </a:t>
            </a:r>
          </a:p>
        </p:txBody>
      </p:sp>
      <p:sp>
        <p:nvSpPr>
          <p:cNvPr id="9" name="AutoShape 4"/>
          <p:cNvSpPr>
            <a:spLocks noChangeArrowheads="1"/>
          </p:cNvSpPr>
          <p:nvPr/>
        </p:nvSpPr>
        <p:spPr bwMode="auto">
          <a:xfrm>
            <a:off x="2302727" y="1295400"/>
            <a:ext cx="6705600" cy="1143531"/>
          </a:xfrm>
          <a:prstGeom prst="wedgeRoundRectCallout">
            <a:avLst>
              <a:gd name="adj1" fmla="val -6120"/>
              <a:gd name="adj2" fmla="val 139735"/>
              <a:gd name="adj3" fmla="val 16667"/>
            </a:avLst>
          </a:prstGeom>
          <a:solidFill>
            <a:srgbClr val="FFFF99"/>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defRPr/>
            </a:pPr>
            <a:r>
              <a:rPr lang="en-US" altLang="en-US" sz="1400" dirty="0"/>
              <a:t>The Document column can help you determine the source of the transaction:</a:t>
            </a:r>
          </a:p>
          <a:p>
            <a:pPr marL="742950" lvl="1" indent="-285750">
              <a:buFontTx/>
              <a:buChar char="-"/>
              <a:defRPr/>
            </a:pPr>
            <a:r>
              <a:rPr lang="en-US" altLang="en-US" sz="1400" dirty="0"/>
              <a:t>“I” documents are Invoices</a:t>
            </a:r>
          </a:p>
          <a:p>
            <a:pPr marL="742950" lvl="1" indent="-285750">
              <a:buFontTx/>
              <a:buChar char="-"/>
              <a:defRPr/>
            </a:pPr>
            <a:r>
              <a:rPr lang="en-US" altLang="en-US" sz="1400" dirty="0"/>
              <a:t>“J” documents are Journal Entries   </a:t>
            </a:r>
          </a:p>
          <a:p>
            <a:pPr marL="742950" lvl="1" indent="-285750">
              <a:buFontTx/>
              <a:buChar char="-"/>
              <a:defRPr/>
            </a:pPr>
            <a:r>
              <a:rPr lang="en-US" altLang="en-US" sz="1400" dirty="0"/>
              <a:t>“F” documents are Feed transactions</a:t>
            </a:r>
          </a:p>
          <a:p>
            <a:pPr marL="742950" lvl="1" indent="-285750">
              <a:buFontTx/>
              <a:buChar char="-"/>
              <a:defRPr/>
            </a:pPr>
            <a:r>
              <a:rPr lang="en-US" altLang="en-US" sz="1400" dirty="0"/>
              <a:t>“T” documents are Travel transactions</a:t>
            </a:r>
          </a:p>
        </p:txBody>
      </p:sp>
      <p:sp>
        <p:nvSpPr>
          <p:cNvPr id="2" name="Slide Number Placeholder 1"/>
          <p:cNvSpPr>
            <a:spLocks noGrp="1"/>
          </p:cNvSpPr>
          <p:nvPr>
            <p:ph type="sldNum" sz="quarter" idx="11"/>
          </p:nvPr>
        </p:nvSpPr>
        <p:spPr/>
        <p:txBody>
          <a:bodyPr/>
          <a:lstStyle/>
          <a:p>
            <a:pPr>
              <a:defRPr/>
            </a:pPr>
            <a:fld id="{732B435A-AC8B-4291-955D-FE8E40F41248}" type="slidenum">
              <a:rPr lang="en-US" altLang="en-US" smtClean="0"/>
              <a:pPr>
                <a:defRPr/>
              </a:pPr>
              <a:t>10</a:t>
            </a:fld>
            <a:endParaRPr lang="en-US" altLang="en-US"/>
          </a:p>
        </p:txBody>
      </p:sp>
    </p:spTree>
  </p:cSld>
  <p:clrMapOvr>
    <a:masterClrMapping/>
  </p:clrMapOvr>
  <p:transition spd="med">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p:txBody>
          <a:bodyPr/>
          <a:lstStyle/>
          <a:p>
            <a:pPr eaLnBrk="1" hangingPunct="1"/>
            <a:r>
              <a:rPr lang="en-US" altLang="en-US"/>
              <a:t>Transaction Cycle</a:t>
            </a:r>
          </a:p>
        </p:txBody>
      </p:sp>
      <p:pic>
        <p:nvPicPr>
          <p:cNvPr id="7" name="Picture 6"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2114366"/>
            <a:ext cx="8439437" cy="3143434"/>
          </a:xfrm>
          <a:prstGeom prst="rect">
            <a:avLst/>
          </a:prstGeom>
        </p:spPr>
      </p:pic>
      <p:sp>
        <p:nvSpPr>
          <p:cNvPr id="2" name="Slide Number Placeholder 1"/>
          <p:cNvSpPr>
            <a:spLocks noGrp="1"/>
          </p:cNvSpPr>
          <p:nvPr>
            <p:ph type="sldNum" sz="quarter" idx="11"/>
          </p:nvPr>
        </p:nvSpPr>
        <p:spPr/>
        <p:txBody>
          <a:bodyPr/>
          <a:lstStyle/>
          <a:p>
            <a:pPr>
              <a:defRPr/>
            </a:pPr>
            <a:fld id="{E1F2A3D5-2C57-48B7-9134-8752F55D7731}" type="slidenum">
              <a:rPr lang="en-US" altLang="en-US" smtClean="0"/>
              <a:pPr>
                <a:defRPr/>
              </a:pPr>
              <a:t>11</a:t>
            </a:fld>
            <a:endParaRPr lang="en-US" altLang="en-US"/>
          </a:p>
        </p:txBody>
      </p:sp>
    </p:spTree>
  </p:cSld>
  <p:clrMapOvr>
    <a:masterClrMapping/>
  </p:clrMapOvr>
  <p:transition spd="med">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p:txBody>
          <a:bodyPr/>
          <a:lstStyle/>
          <a:p>
            <a:pPr eaLnBrk="1" hangingPunct="1"/>
            <a:r>
              <a:rPr lang="en-US" altLang="en-US"/>
              <a:t>Document Inquiry Forms</a:t>
            </a:r>
          </a:p>
        </p:txBody>
      </p:sp>
      <p:sp>
        <p:nvSpPr>
          <p:cNvPr id="12293" name="Rectangle 3"/>
          <p:cNvSpPr>
            <a:spLocks noGrp="1" noChangeArrowheads="1"/>
          </p:cNvSpPr>
          <p:nvPr>
            <p:ph type="body" idx="1"/>
          </p:nvPr>
        </p:nvSpPr>
        <p:spPr>
          <a:xfrm>
            <a:off x="457200" y="1981200"/>
            <a:ext cx="8229600" cy="4114800"/>
          </a:xfrm>
        </p:spPr>
        <p:txBody>
          <a:bodyPr/>
          <a:lstStyle/>
          <a:p>
            <a:pPr eaLnBrk="1" hangingPunct="1"/>
            <a:r>
              <a:rPr lang="en-US" altLang="en-US" b="1"/>
              <a:t>FPIREQN</a:t>
            </a:r>
            <a:r>
              <a:rPr lang="en-US" altLang="en-US"/>
              <a:t> – Requisition Query Form</a:t>
            </a:r>
          </a:p>
          <a:p>
            <a:pPr eaLnBrk="1" hangingPunct="1"/>
            <a:endParaRPr lang="en-US" altLang="en-US"/>
          </a:p>
          <a:p>
            <a:pPr eaLnBrk="1" hangingPunct="1"/>
            <a:r>
              <a:rPr lang="en-US" altLang="en-US" b="1"/>
              <a:t>FPIPURR</a:t>
            </a:r>
            <a:r>
              <a:rPr lang="en-US" altLang="en-US"/>
              <a:t> – Purchase Order Query Form</a:t>
            </a:r>
          </a:p>
          <a:p>
            <a:pPr eaLnBrk="1" hangingPunct="1"/>
            <a:endParaRPr lang="en-US" altLang="en-US"/>
          </a:p>
          <a:p>
            <a:pPr eaLnBrk="1" hangingPunct="1"/>
            <a:r>
              <a:rPr lang="en-US" altLang="en-US" b="1"/>
              <a:t>FAIINVE</a:t>
            </a:r>
            <a:r>
              <a:rPr lang="en-US" altLang="en-US"/>
              <a:t> – Invoice Query Form</a:t>
            </a:r>
          </a:p>
          <a:p>
            <a:pPr eaLnBrk="1" hangingPunct="1"/>
            <a:endParaRPr lang="en-US" altLang="en-US"/>
          </a:p>
          <a:p>
            <a:pPr eaLnBrk="1" hangingPunct="1"/>
            <a:r>
              <a:rPr lang="en-US" altLang="en-US" b="1"/>
              <a:t>FGIDOCR</a:t>
            </a:r>
            <a:r>
              <a:rPr lang="en-US" altLang="en-US"/>
              <a:t> – Document Retrieval Inquiry</a:t>
            </a:r>
          </a:p>
        </p:txBody>
      </p:sp>
      <p:sp>
        <p:nvSpPr>
          <p:cNvPr id="2" name="Slide Number Placeholder 1"/>
          <p:cNvSpPr>
            <a:spLocks noGrp="1"/>
          </p:cNvSpPr>
          <p:nvPr>
            <p:ph type="sldNum" sz="quarter" idx="11"/>
          </p:nvPr>
        </p:nvSpPr>
        <p:spPr/>
        <p:txBody>
          <a:bodyPr/>
          <a:lstStyle/>
          <a:p>
            <a:pPr>
              <a:defRPr/>
            </a:pPr>
            <a:fld id="{732B435A-AC8B-4291-955D-FE8E40F41248}" type="slidenum">
              <a:rPr lang="en-US" altLang="en-US" smtClean="0"/>
              <a:pPr>
                <a:defRPr/>
              </a:pPr>
              <a:t>12</a:t>
            </a:fld>
            <a:endParaRPr lang="en-US" altLang="en-US"/>
          </a:p>
        </p:txBody>
      </p:sp>
    </p:spTree>
  </p:cSld>
  <p:clrMapOvr>
    <a:masterClrMapping/>
  </p:clrMapOvr>
  <p:transition spd="med">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p:txBody>
          <a:bodyPr/>
          <a:lstStyle/>
          <a:p>
            <a:pPr eaLnBrk="1" hangingPunct="1"/>
            <a:r>
              <a:rPr lang="en-US" altLang="en-US"/>
              <a:t>Banner Data Extracts</a:t>
            </a:r>
          </a:p>
        </p:txBody>
      </p:sp>
      <p:sp>
        <p:nvSpPr>
          <p:cNvPr id="14341" name="Rectangle 3"/>
          <p:cNvSpPr>
            <a:spLocks noGrp="1" noChangeArrowheads="1"/>
          </p:cNvSpPr>
          <p:nvPr>
            <p:ph type="body" idx="1"/>
          </p:nvPr>
        </p:nvSpPr>
        <p:spPr/>
        <p:txBody>
          <a:bodyPr/>
          <a:lstStyle/>
          <a:p>
            <a:pPr eaLnBrk="1" hangingPunct="1"/>
            <a:r>
              <a:rPr lang="en-US" altLang="en-US" dirty="0"/>
              <a:t>Banner data can be extracted on various forms.</a:t>
            </a:r>
          </a:p>
          <a:p>
            <a:pPr lvl="1" eaLnBrk="1" hangingPunct="1"/>
            <a:r>
              <a:rPr lang="en-US" altLang="en-US" dirty="0"/>
              <a:t>FGIBDST – Report of Summary by Account</a:t>
            </a:r>
          </a:p>
          <a:p>
            <a:pPr lvl="1" eaLnBrk="1" hangingPunct="1"/>
            <a:r>
              <a:rPr lang="en-US" altLang="en-US" dirty="0"/>
              <a:t>FGITRND – Report of Detail Transactions</a:t>
            </a:r>
          </a:p>
          <a:p>
            <a:pPr lvl="1" eaLnBrk="1" hangingPunct="1">
              <a:buFont typeface="Wingdings" panose="05000000000000000000" pitchFamily="2" charset="2"/>
              <a:buNone/>
            </a:pPr>
            <a:endParaRPr lang="en-US" altLang="en-US" dirty="0"/>
          </a:p>
          <a:p>
            <a:pPr eaLnBrk="1" hangingPunct="1"/>
            <a:r>
              <a:rPr lang="en-US" altLang="en-US" dirty="0"/>
              <a:t>To extract data, go to form and click on </a:t>
            </a:r>
          </a:p>
          <a:p>
            <a:pPr eaLnBrk="1" hangingPunct="1">
              <a:buFont typeface="Wingdings" panose="05000000000000000000" pitchFamily="2" charset="2"/>
              <a:buNone/>
            </a:pPr>
            <a:r>
              <a:rPr lang="en-US" altLang="en-US" b="1" dirty="0"/>
              <a:t>   </a:t>
            </a:r>
            <a:r>
              <a:rPr lang="en-US" altLang="en-US" sz="3000" b="1" dirty="0"/>
              <a:t>Tools / Export</a:t>
            </a:r>
          </a:p>
        </p:txBody>
      </p:sp>
      <p:sp>
        <p:nvSpPr>
          <p:cNvPr id="2" name="Slide Number Placeholder 1"/>
          <p:cNvSpPr>
            <a:spLocks noGrp="1"/>
          </p:cNvSpPr>
          <p:nvPr>
            <p:ph type="sldNum" sz="quarter" idx="11"/>
          </p:nvPr>
        </p:nvSpPr>
        <p:spPr/>
        <p:txBody>
          <a:bodyPr/>
          <a:lstStyle/>
          <a:p>
            <a:pPr>
              <a:defRPr/>
            </a:pPr>
            <a:fld id="{732B435A-AC8B-4291-955D-FE8E40F41248}" type="slidenum">
              <a:rPr lang="en-US" altLang="en-US" smtClean="0"/>
              <a:pPr>
                <a:defRPr/>
              </a:pPr>
              <a:t>13</a:t>
            </a:fld>
            <a:endParaRPr lang="en-US" altLang="en-US"/>
          </a:p>
        </p:txBody>
      </p:sp>
    </p:spTree>
  </p:cSld>
  <p:clrMapOvr>
    <a:masterClrMapping/>
  </p:clrMapOvr>
  <p:transition spd="med">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pPr eaLnBrk="1" hangingPunct="1"/>
            <a:r>
              <a:rPr lang="en-US" altLang="en-US"/>
              <a:t>Reconciliation Tips</a:t>
            </a:r>
          </a:p>
        </p:txBody>
      </p:sp>
      <p:sp>
        <p:nvSpPr>
          <p:cNvPr id="15365" name="Rectangle 3"/>
          <p:cNvSpPr>
            <a:spLocks noGrp="1" noChangeArrowheads="1"/>
          </p:cNvSpPr>
          <p:nvPr>
            <p:ph type="body" idx="1"/>
          </p:nvPr>
        </p:nvSpPr>
        <p:spPr>
          <a:xfrm>
            <a:off x="457200" y="1676400"/>
            <a:ext cx="8229600" cy="1752600"/>
          </a:xfrm>
        </p:spPr>
        <p:txBody>
          <a:bodyPr/>
          <a:lstStyle/>
          <a:p>
            <a:pPr eaLnBrk="1" hangingPunct="1"/>
            <a:r>
              <a:rPr lang="en-US" altLang="en-US"/>
              <a:t>Reconcile the account pools separately.</a:t>
            </a:r>
          </a:p>
          <a:p>
            <a:pPr eaLnBrk="1" hangingPunct="1"/>
            <a:r>
              <a:rPr lang="en-US" altLang="en-US"/>
              <a:t>Extract detail transactions from FGITRND for each account pool separately.</a:t>
            </a:r>
          </a:p>
        </p:txBody>
      </p:sp>
      <p:pic>
        <p:nvPicPr>
          <p:cNvPr id="2" name="Picture 1"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583" y="3696527"/>
            <a:ext cx="8942833" cy="1559071"/>
          </a:xfrm>
          <a:prstGeom prst="rect">
            <a:avLst/>
          </a:prstGeom>
        </p:spPr>
      </p:pic>
      <p:sp>
        <p:nvSpPr>
          <p:cNvPr id="15367" name="AutoShape 5"/>
          <p:cNvSpPr>
            <a:spLocks noChangeArrowheads="1"/>
          </p:cNvSpPr>
          <p:nvPr/>
        </p:nvSpPr>
        <p:spPr bwMode="auto">
          <a:xfrm>
            <a:off x="3200400" y="4836498"/>
            <a:ext cx="2895600" cy="838200"/>
          </a:xfrm>
          <a:prstGeom prst="wedgeRoundRectCallout">
            <a:avLst>
              <a:gd name="adj1" fmla="val -70262"/>
              <a:gd name="adj2" fmla="val -67620"/>
              <a:gd name="adj3" fmla="val 16667"/>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400" dirty="0"/>
              <a:t>71 - Operating Transactions</a:t>
            </a:r>
          </a:p>
          <a:p>
            <a:pPr>
              <a:spcBef>
                <a:spcPct val="0"/>
              </a:spcBef>
              <a:buClrTx/>
              <a:buSzTx/>
              <a:buFontTx/>
              <a:buNone/>
            </a:pPr>
            <a:r>
              <a:rPr lang="en-US" altLang="en-US" sz="1400" dirty="0"/>
              <a:t>73 - Travel Transactions</a:t>
            </a:r>
          </a:p>
          <a:p>
            <a:pPr>
              <a:spcBef>
                <a:spcPct val="0"/>
              </a:spcBef>
              <a:buClrTx/>
              <a:buSzTx/>
              <a:buFontTx/>
              <a:buNone/>
            </a:pPr>
            <a:r>
              <a:rPr lang="en-US" altLang="en-US" sz="1400" dirty="0"/>
              <a:t>74 - Capital Transactions</a:t>
            </a:r>
          </a:p>
        </p:txBody>
      </p:sp>
      <p:sp>
        <p:nvSpPr>
          <p:cNvPr id="3" name="Slide Number Placeholder 2"/>
          <p:cNvSpPr>
            <a:spLocks noGrp="1"/>
          </p:cNvSpPr>
          <p:nvPr>
            <p:ph type="sldNum" sz="quarter" idx="11"/>
          </p:nvPr>
        </p:nvSpPr>
        <p:spPr/>
        <p:txBody>
          <a:bodyPr/>
          <a:lstStyle/>
          <a:p>
            <a:pPr>
              <a:defRPr/>
            </a:pPr>
            <a:fld id="{732B435A-AC8B-4291-955D-FE8E40F41248}" type="slidenum">
              <a:rPr lang="en-US" altLang="en-US" smtClean="0"/>
              <a:pPr>
                <a:defRPr/>
              </a:pPr>
              <a:t>14</a:t>
            </a:fld>
            <a:endParaRPr lang="en-US" altLang="en-US"/>
          </a:p>
        </p:txBody>
      </p:sp>
    </p:spTree>
  </p:cSld>
  <p:clrMapOvr>
    <a:masterClrMapping/>
  </p:clrMapOvr>
  <p:transition spd="med">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p:txBody>
          <a:bodyPr/>
          <a:lstStyle/>
          <a:p>
            <a:pPr eaLnBrk="1" hangingPunct="1"/>
            <a:r>
              <a:rPr lang="en-US" altLang="en-US"/>
              <a:t>Reconciliation Tips</a:t>
            </a:r>
          </a:p>
        </p:txBody>
      </p:sp>
      <p:sp>
        <p:nvSpPr>
          <p:cNvPr id="17413" name="Rectangle 3"/>
          <p:cNvSpPr>
            <a:spLocks noGrp="1" noChangeArrowheads="1"/>
          </p:cNvSpPr>
          <p:nvPr>
            <p:ph type="body" idx="1"/>
          </p:nvPr>
        </p:nvSpPr>
        <p:spPr/>
        <p:txBody>
          <a:bodyPr/>
          <a:lstStyle/>
          <a:p>
            <a:pPr eaLnBrk="1" hangingPunct="1"/>
            <a:r>
              <a:rPr lang="en-US" altLang="en-US" dirty="0"/>
              <a:t>On Reconciliation Worksheet, associate   related documents based on the requisition.  For example, the PO(s) and Invoice(s) related to the same requisition.</a:t>
            </a:r>
          </a:p>
          <a:p>
            <a:pPr eaLnBrk="1" hangingPunct="1"/>
            <a:endParaRPr lang="en-US" altLang="en-US" dirty="0"/>
          </a:p>
          <a:p>
            <a:pPr eaLnBrk="1" hangingPunct="1"/>
            <a:r>
              <a:rPr lang="en-US" altLang="en-US" dirty="0"/>
              <a:t>Use FOIDOCH to find associated documents.</a:t>
            </a:r>
          </a:p>
        </p:txBody>
      </p:sp>
      <p:sp>
        <p:nvSpPr>
          <p:cNvPr id="2" name="Slide Number Placeholder 1"/>
          <p:cNvSpPr>
            <a:spLocks noGrp="1"/>
          </p:cNvSpPr>
          <p:nvPr>
            <p:ph type="sldNum" sz="quarter" idx="11"/>
          </p:nvPr>
        </p:nvSpPr>
        <p:spPr/>
        <p:txBody>
          <a:bodyPr/>
          <a:lstStyle/>
          <a:p>
            <a:pPr>
              <a:defRPr/>
            </a:pPr>
            <a:fld id="{732B435A-AC8B-4291-955D-FE8E40F41248}" type="slidenum">
              <a:rPr lang="en-US" altLang="en-US" smtClean="0"/>
              <a:pPr>
                <a:defRPr/>
              </a:pPr>
              <a:t>15</a:t>
            </a:fld>
            <a:endParaRPr lang="en-US" altLang="en-US"/>
          </a:p>
        </p:txBody>
      </p:sp>
    </p:spTree>
  </p:cSld>
  <p:clrMapOvr>
    <a:masterClrMapping/>
  </p:clrMapOvr>
  <p:transition spd="med">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p:txBody>
          <a:bodyPr/>
          <a:lstStyle/>
          <a:p>
            <a:pPr eaLnBrk="1" hangingPunct="1"/>
            <a:r>
              <a:rPr lang="en-US" altLang="en-US" sz="4000" dirty="0"/>
              <a:t>FOIDOCH - Associated Documents</a:t>
            </a:r>
          </a:p>
        </p:txBody>
      </p:sp>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144" y="2872774"/>
            <a:ext cx="8893711" cy="2195384"/>
          </a:xfrm>
          <a:prstGeom prst="rect">
            <a:avLst/>
          </a:prstGeom>
        </p:spPr>
      </p:pic>
      <p:sp>
        <p:nvSpPr>
          <p:cNvPr id="13318" name="AutoShape 4"/>
          <p:cNvSpPr>
            <a:spLocks noChangeArrowheads="1"/>
          </p:cNvSpPr>
          <p:nvPr/>
        </p:nvSpPr>
        <p:spPr bwMode="auto">
          <a:xfrm>
            <a:off x="156738" y="1777095"/>
            <a:ext cx="2510261" cy="813705"/>
          </a:xfrm>
          <a:prstGeom prst="wedgeRoundRectCallout">
            <a:avLst>
              <a:gd name="adj1" fmla="val -17165"/>
              <a:gd name="adj2" fmla="val 120580"/>
              <a:gd name="adj3" fmla="val 16667"/>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500" b="1" dirty="0"/>
              <a:t>REQ </a:t>
            </a:r>
            <a:r>
              <a:rPr lang="en-US" altLang="en-US" sz="1500" dirty="0"/>
              <a:t>– Requisition</a:t>
            </a:r>
          </a:p>
          <a:p>
            <a:pPr>
              <a:spcBef>
                <a:spcPct val="0"/>
              </a:spcBef>
              <a:buClrTx/>
              <a:buSzTx/>
              <a:buFontTx/>
              <a:buNone/>
            </a:pPr>
            <a:r>
              <a:rPr lang="en-US" altLang="en-US" sz="1500" b="1" dirty="0"/>
              <a:t>PO </a:t>
            </a:r>
            <a:r>
              <a:rPr lang="en-US" altLang="en-US" sz="1500" dirty="0"/>
              <a:t>– Purchase Order</a:t>
            </a:r>
          </a:p>
          <a:p>
            <a:pPr>
              <a:spcBef>
                <a:spcPct val="0"/>
              </a:spcBef>
              <a:buClrTx/>
              <a:buSzTx/>
              <a:buFontTx/>
              <a:buNone/>
            </a:pPr>
            <a:r>
              <a:rPr lang="en-US" altLang="en-US" sz="1500" b="1" dirty="0"/>
              <a:t>INV</a:t>
            </a:r>
            <a:r>
              <a:rPr lang="en-US" altLang="en-US" sz="1500" dirty="0"/>
              <a:t> – Invoice</a:t>
            </a:r>
          </a:p>
        </p:txBody>
      </p:sp>
      <p:sp>
        <p:nvSpPr>
          <p:cNvPr id="13319" name="AutoShape 5"/>
          <p:cNvSpPr>
            <a:spLocks noChangeArrowheads="1"/>
          </p:cNvSpPr>
          <p:nvPr/>
        </p:nvSpPr>
        <p:spPr bwMode="auto">
          <a:xfrm>
            <a:off x="3962400" y="2208871"/>
            <a:ext cx="2362200" cy="358174"/>
          </a:xfrm>
          <a:prstGeom prst="wedgeRoundRectCallout">
            <a:avLst>
              <a:gd name="adj1" fmla="val -80089"/>
              <a:gd name="adj2" fmla="val 219406"/>
              <a:gd name="adj3" fmla="val 16667"/>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500" dirty="0"/>
              <a:t>Enter document number</a:t>
            </a:r>
          </a:p>
        </p:txBody>
      </p:sp>
      <p:sp>
        <p:nvSpPr>
          <p:cNvPr id="3" name="Slide Number Placeholder 2"/>
          <p:cNvSpPr>
            <a:spLocks noGrp="1"/>
          </p:cNvSpPr>
          <p:nvPr>
            <p:ph type="sldNum" sz="quarter" idx="11"/>
          </p:nvPr>
        </p:nvSpPr>
        <p:spPr/>
        <p:txBody>
          <a:bodyPr/>
          <a:lstStyle/>
          <a:p>
            <a:pPr>
              <a:defRPr/>
            </a:pPr>
            <a:fld id="{732B435A-AC8B-4291-955D-FE8E40F41248}" type="slidenum">
              <a:rPr lang="en-US" altLang="en-US" smtClean="0"/>
              <a:pPr>
                <a:defRPr/>
              </a:pPr>
              <a:t>16</a:t>
            </a:fld>
            <a:endParaRPr lang="en-US" altLang="en-US"/>
          </a:p>
        </p:txBody>
      </p:sp>
    </p:spTree>
  </p:cSld>
  <p:clrMapOvr>
    <a:masterClrMapping/>
  </p:clrMapOvr>
  <p:transition spd="med">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p:txBody>
          <a:bodyPr/>
          <a:lstStyle/>
          <a:p>
            <a:pPr eaLnBrk="1" hangingPunct="1"/>
            <a:r>
              <a:rPr lang="en-US" altLang="en-US" dirty="0"/>
              <a:t>Reconciliation Tips</a:t>
            </a:r>
          </a:p>
        </p:txBody>
      </p:sp>
      <p:sp>
        <p:nvSpPr>
          <p:cNvPr id="18437" name="Rectangle 3"/>
          <p:cNvSpPr>
            <a:spLocks noGrp="1" noChangeArrowheads="1"/>
          </p:cNvSpPr>
          <p:nvPr>
            <p:ph type="body" idx="1"/>
          </p:nvPr>
        </p:nvSpPr>
        <p:spPr>
          <a:xfrm>
            <a:off x="457200" y="1676400"/>
            <a:ext cx="8229600" cy="1066800"/>
          </a:xfrm>
        </p:spPr>
        <p:txBody>
          <a:bodyPr/>
          <a:lstStyle/>
          <a:p>
            <a:pPr eaLnBrk="1" hangingPunct="1"/>
            <a:r>
              <a:rPr lang="en-US" altLang="en-US" sz="2800" dirty="0"/>
              <a:t>Make sure totals for Budget, YTD Activity, and Commitments tie to FGIBDST for each pool.</a:t>
            </a:r>
          </a:p>
          <a:p>
            <a:pPr eaLnBrk="1" hangingPunct="1"/>
            <a:endParaRPr lang="en-US" altLang="en-US" sz="2800" dirty="0"/>
          </a:p>
        </p:txBody>
      </p:sp>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 y="2617689"/>
            <a:ext cx="8724900" cy="1959770"/>
          </a:xfrm>
          <a:prstGeom prst="rect">
            <a:avLst/>
          </a:prstGeom>
        </p:spPr>
      </p:pic>
      <p:sp>
        <p:nvSpPr>
          <p:cNvPr id="18439" name="AutoShape 5"/>
          <p:cNvSpPr>
            <a:spLocks noChangeArrowheads="1"/>
          </p:cNvSpPr>
          <p:nvPr/>
        </p:nvSpPr>
        <p:spPr bwMode="auto">
          <a:xfrm>
            <a:off x="1981200" y="3046112"/>
            <a:ext cx="2468601" cy="551462"/>
          </a:xfrm>
          <a:prstGeom prst="wedgeRoundRectCallout">
            <a:avLst>
              <a:gd name="adj1" fmla="val -85189"/>
              <a:gd name="adj2" fmla="val 12687"/>
              <a:gd name="adj3" fmla="val 16667"/>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400" dirty="0"/>
              <a:t>Uncheck “Include Revenue Accounts” to get net totals</a:t>
            </a:r>
          </a:p>
        </p:txBody>
      </p:sp>
      <p:sp>
        <p:nvSpPr>
          <p:cNvPr id="18440" name="AutoShape 6"/>
          <p:cNvSpPr>
            <a:spLocks noChangeArrowheads="1"/>
          </p:cNvSpPr>
          <p:nvPr/>
        </p:nvSpPr>
        <p:spPr bwMode="auto">
          <a:xfrm>
            <a:off x="2819400" y="4062615"/>
            <a:ext cx="2552700" cy="838200"/>
          </a:xfrm>
          <a:prstGeom prst="wedgeRoundRectCallout">
            <a:avLst>
              <a:gd name="adj1" fmla="val -81465"/>
              <a:gd name="adj2" fmla="val -48003"/>
              <a:gd name="adj3" fmla="val 16667"/>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400" b="1" dirty="0"/>
              <a:t>71</a:t>
            </a:r>
            <a:r>
              <a:rPr lang="en-US" altLang="en-US" sz="1400" dirty="0"/>
              <a:t> – Operating Transactions</a:t>
            </a:r>
          </a:p>
          <a:p>
            <a:pPr>
              <a:spcBef>
                <a:spcPct val="0"/>
              </a:spcBef>
              <a:buClrTx/>
              <a:buSzTx/>
              <a:buFontTx/>
              <a:buNone/>
            </a:pPr>
            <a:r>
              <a:rPr lang="en-US" altLang="en-US" sz="1400" b="1" dirty="0"/>
              <a:t>73</a:t>
            </a:r>
            <a:r>
              <a:rPr lang="en-US" altLang="en-US" sz="1400" dirty="0"/>
              <a:t> – Travel Transactions</a:t>
            </a:r>
          </a:p>
          <a:p>
            <a:pPr>
              <a:spcBef>
                <a:spcPct val="0"/>
              </a:spcBef>
              <a:buClrTx/>
              <a:buSzTx/>
              <a:buFontTx/>
              <a:buNone/>
            </a:pPr>
            <a:r>
              <a:rPr lang="en-US" altLang="en-US" sz="1400" b="1" dirty="0"/>
              <a:t>74</a:t>
            </a:r>
            <a:r>
              <a:rPr lang="en-US" altLang="en-US" sz="1400" dirty="0"/>
              <a:t> – Capital Transactions</a:t>
            </a:r>
          </a:p>
        </p:txBody>
      </p:sp>
      <p:pic>
        <p:nvPicPr>
          <p:cNvPr id="4" name="Picture 3"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1" y="4966591"/>
            <a:ext cx="8724900" cy="1281810"/>
          </a:xfrm>
          <a:prstGeom prst="rect">
            <a:avLst/>
          </a:prstGeom>
        </p:spPr>
      </p:pic>
      <p:sp>
        <p:nvSpPr>
          <p:cNvPr id="18442" name="Oval 8"/>
          <p:cNvSpPr>
            <a:spLocks noChangeArrowheads="1"/>
          </p:cNvSpPr>
          <p:nvPr/>
        </p:nvSpPr>
        <p:spPr bwMode="auto">
          <a:xfrm>
            <a:off x="2727402" y="6009295"/>
            <a:ext cx="6416598" cy="304882"/>
          </a:xfrm>
          <a:prstGeom prst="ellipse">
            <a:avLst/>
          </a:prstGeom>
          <a:noFill/>
          <a:ln w="2857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endParaRPr lang="en-US" altLang="en-US" sz="1800"/>
          </a:p>
        </p:txBody>
      </p:sp>
      <p:sp>
        <p:nvSpPr>
          <p:cNvPr id="3" name="Slide Number Placeholder 2"/>
          <p:cNvSpPr>
            <a:spLocks noGrp="1"/>
          </p:cNvSpPr>
          <p:nvPr>
            <p:ph type="sldNum" sz="quarter" idx="11"/>
          </p:nvPr>
        </p:nvSpPr>
        <p:spPr/>
        <p:txBody>
          <a:bodyPr/>
          <a:lstStyle/>
          <a:p>
            <a:pPr>
              <a:defRPr/>
            </a:pPr>
            <a:fld id="{732B435A-AC8B-4291-955D-FE8E40F41248}" type="slidenum">
              <a:rPr lang="en-US" altLang="en-US" smtClean="0"/>
              <a:pPr>
                <a:defRPr/>
              </a:pPr>
              <a:t>17</a:t>
            </a:fld>
            <a:endParaRPr lang="en-US" altLang="en-US"/>
          </a:p>
        </p:txBody>
      </p:sp>
    </p:spTree>
  </p:cSld>
  <p:clrMapOvr>
    <a:masterClrMapping/>
  </p:clrMapOvr>
  <p:transition spd="med">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585787" y="903210"/>
            <a:ext cx="7567613" cy="5808556"/>
          </a:xfrm>
          <a:prstGeom prst="rect">
            <a:avLst/>
          </a:prstGeom>
        </p:spPr>
      </p:pic>
      <p:sp>
        <p:nvSpPr>
          <p:cNvPr id="19460" name="Rectangle 2"/>
          <p:cNvSpPr>
            <a:spLocks noGrp="1" noChangeArrowheads="1"/>
          </p:cNvSpPr>
          <p:nvPr>
            <p:ph type="title"/>
          </p:nvPr>
        </p:nvSpPr>
        <p:spPr>
          <a:xfrm>
            <a:off x="457200" y="457200"/>
            <a:ext cx="8229600" cy="446010"/>
          </a:xfrm>
        </p:spPr>
        <p:txBody>
          <a:bodyPr/>
          <a:lstStyle/>
          <a:p>
            <a:pPr eaLnBrk="1" hangingPunct="1"/>
            <a:r>
              <a:rPr lang="en-US" altLang="en-US" dirty="0"/>
              <a:t>Reconciliation Worksheet</a:t>
            </a:r>
          </a:p>
        </p:txBody>
      </p:sp>
      <p:sp>
        <p:nvSpPr>
          <p:cNvPr id="19461" name="AutoShape 585"/>
          <p:cNvSpPr>
            <a:spLocks noChangeArrowheads="1"/>
          </p:cNvSpPr>
          <p:nvPr/>
        </p:nvSpPr>
        <p:spPr bwMode="auto">
          <a:xfrm>
            <a:off x="2667000" y="5634658"/>
            <a:ext cx="2286000" cy="1096962"/>
          </a:xfrm>
          <a:prstGeom prst="wedgeRoundRectCallout">
            <a:avLst>
              <a:gd name="adj1" fmla="val 137441"/>
              <a:gd name="adj2" fmla="val 42426"/>
              <a:gd name="adj3" fmla="val 16667"/>
            </a:avLst>
          </a:prstGeom>
          <a:solidFill>
            <a:srgbClr val="FFFF99"/>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sz="1500"/>
              <a:t>Check Figure to make sure Available Balance ties to FGIBDST</a:t>
            </a:r>
          </a:p>
        </p:txBody>
      </p:sp>
      <p:sp>
        <p:nvSpPr>
          <p:cNvPr id="19462" name="AutoShape 584"/>
          <p:cNvSpPr>
            <a:spLocks noChangeArrowheads="1"/>
          </p:cNvSpPr>
          <p:nvPr/>
        </p:nvSpPr>
        <p:spPr bwMode="auto">
          <a:xfrm>
            <a:off x="621099" y="5738019"/>
            <a:ext cx="1505442" cy="838200"/>
          </a:xfrm>
          <a:prstGeom prst="wedgeRoundRectCallout">
            <a:avLst>
              <a:gd name="adj1" fmla="val -43107"/>
              <a:gd name="adj2" fmla="val -199911"/>
              <a:gd name="adj3" fmla="val 16667"/>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sz="1500" dirty="0"/>
              <a:t>Should tie to FGIBDST Net Totals</a:t>
            </a:r>
          </a:p>
        </p:txBody>
      </p:sp>
      <p:sp>
        <p:nvSpPr>
          <p:cNvPr id="2" name="Slide Number Placeholder 1"/>
          <p:cNvSpPr>
            <a:spLocks noGrp="1"/>
          </p:cNvSpPr>
          <p:nvPr>
            <p:ph type="sldNum" sz="quarter" idx="11"/>
          </p:nvPr>
        </p:nvSpPr>
        <p:spPr/>
        <p:txBody>
          <a:bodyPr/>
          <a:lstStyle/>
          <a:p>
            <a:pPr>
              <a:defRPr/>
            </a:pPr>
            <a:fld id="{732B435A-AC8B-4291-955D-FE8E40F41248}" type="slidenum">
              <a:rPr lang="en-US" altLang="en-US" smtClean="0"/>
              <a:pPr>
                <a:defRPr/>
              </a:pPr>
              <a:t>18</a:t>
            </a:fld>
            <a:endParaRPr lang="en-US" altLang="en-US"/>
          </a:p>
        </p:txBody>
      </p:sp>
    </p:spTree>
  </p:cSld>
  <p:clrMapOvr>
    <a:masterClrMapping/>
  </p:clrMapOvr>
  <p:transition spd="med">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p:txBody>
          <a:bodyPr/>
          <a:lstStyle/>
          <a:p>
            <a:pPr eaLnBrk="1" hangingPunct="1"/>
            <a:r>
              <a:rPr lang="en-US" altLang="en-US"/>
              <a:t>Update Reconciliation</a:t>
            </a:r>
          </a:p>
        </p:txBody>
      </p:sp>
      <p:sp>
        <p:nvSpPr>
          <p:cNvPr id="20485" name="Rectangle 3"/>
          <p:cNvSpPr>
            <a:spLocks noGrp="1" noChangeArrowheads="1"/>
          </p:cNvSpPr>
          <p:nvPr>
            <p:ph type="body" idx="1"/>
          </p:nvPr>
        </p:nvSpPr>
        <p:spPr/>
        <p:txBody>
          <a:bodyPr/>
          <a:lstStyle/>
          <a:p>
            <a:pPr eaLnBrk="1" hangingPunct="1">
              <a:defRPr/>
            </a:pPr>
            <a:r>
              <a:rPr lang="en-US" altLang="en-US" dirty="0"/>
              <a:t>Update Reconciliation Worksheet as new requisitions are created and with transactions posted after last </a:t>
            </a:r>
            <a:r>
              <a:rPr lang="en-US" altLang="en-US"/>
              <a:t>reconciliation update</a:t>
            </a:r>
          </a:p>
          <a:p>
            <a:pPr marL="0" indent="0" eaLnBrk="1" hangingPunct="1">
              <a:buFont typeface="Wingdings" panose="05000000000000000000" pitchFamily="2" charset="2"/>
              <a:buNone/>
              <a:defRPr/>
            </a:pPr>
            <a:endParaRPr lang="en-US" altLang="en-US" dirty="0"/>
          </a:p>
          <a:p>
            <a:pPr eaLnBrk="1" hangingPunct="1">
              <a:defRPr/>
            </a:pPr>
            <a:r>
              <a:rPr lang="en-US" altLang="en-US" dirty="0"/>
              <a:t>Print Banner screens as backup documentation</a:t>
            </a:r>
          </a:p>
          <a:p>
            <a:pPr eaLnBrk="1" hangingPunct="1">
              <a:defRPr/>
            </a:pPr>
            <a:endParaRPr lang="en-US" altLang="en-US" dirty="0"/>
          </a:p>
        </p:txBody>
      </p:sp>
      <p:sp>
        <p:nvSpPr>
          <p:cNvPr id="2" name="Slide Number Placeholder 1"/>
          <p:cNvSpPr>
            <a:spLocks noGrp="1"/>
          </p:cNvSpPr>
          <p:nvPr>
            <p:ph type="sldNum" sz="quarter" idx="11"/>
          </p:nvPr>
        </p:nvSpPr>
        <p:spPr/>
        <p:txBody>
          <a:bodyPr/>
          <a:lstStyle/>
          <a:p>
            <a:pPr>
              <a:defRPr/>
            </a:pPr>
            <a:fld id="{732B435A-AC8B-4291-955D-FE8E40F41248}" type="slidenum">
              <a:rPr lang="en-US" altLang="en-US" smtClean="0"/>
              <a:pPr>
                <a:defRPr/>
              </a:pPr>
              <a:t>19</a:t>
            </a:fld>
            <a:endParaRPr lang="en-US" altLang="en-US"/>
          </a:p>
        </p:txBody>
      </p:sp>
    </p:spTree>
  </p:cSld>
  <p:clrMapOvr>
    <a:masterClrMapping/>
  </p:clrMapOvr>
  <p:transition spd="med">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p:txBody>
          <a:bodyPr/>
          <a:lstStyle/>
          <a:p>
            <a:pPr eaLnBrk="1" hangingPunct="1"/>
            <a:r>
              <a:rPr lang="en-US" altLang="en-US"/>
              <a:t>Access to Banner Finance</a:t>
            </a:r>
          </a:p>
        </p:txBody>
      </p:sp>
      <p:sp>
        <p:nvSpPr>
          <p:cNvPr id="6149" name="Rectangle 3"/>
          <p:cNvSpPr>
            <a:spLocks noGrp="1" noChangeArrowheads="1"/>
          </p:cNvSpPr>
          <p:nvPr>
            <p:ph type="body" idx="1"/>
          </p:nvPr>
        </p:nvSpPr>
        <p:spPr>
          <a:xfrm>
            <a:off x="457200" y="1752600"/>
            <a:ext cx="8229600" cy="4495800"/>
          </a:xfrm>
        </p:spPr>
        <p:txBody>
          <a:bodyPr/>
          <a:lstStyle/>
          <a:p>
            <a:pPr eaLnBrk="1" hangingPunct="1"/>
            <a:r>
              <a:rPr lang="en-US" altLang="en-US" sz="2800" dirty="0"/>
              <a:t>Access to Banner Finance is needed if you:</a:t>
            </a:r>
          </a:p>
          <a:p>
            <a:pPr lvl="1" eaLnBrk="1" hangingPunct="1"/>
            <a:r>
              <a:rPr lang="en-US" altLang="en-US" sz="2400" dirty="0"/>
              <a:t>Need to review budget status for organizations under your department</a:t>
            </a:r>
          </a:p>
          <a:p>
            <a:pPr lvl="1" eaLnBrk="1" hangingPunct="1"/>
            <a:r>
              <a:rPr lang="en-US" altLang="en-US" sz="2400" dirty="0"/>
              <a:t>Need to input online requisitions for your department</a:t>
            </a:r>
          </a:p>
          <a:p>
            <a:pPr lvl="1" eaLnBrk="1" hangingPunct="1">
              <a:buFont typeface="Wingdings" panose="05000000000000000000" pitchFamily="2" charset="2"/>
              <a:buNone/>
            </a:pPr>
            <a:endParaRPr lang="en-US" altLang="en-US" sz="2400" dirty="0"/>
          </a:p>
          <a:p>
            <a:pPr eaLnBrk="1" hangingPunct="1"/>
            <a:r>
              <a:rPr lang="en-US" altLang="en-US" sz="2800" dirty="0"/>
              <a:t>To request access, complete </a:t>
            </a:r>
            <a:r>
              <a:rPr lang="en-US" altLang="en-US" sz="2800" u="sng" dirty="0"/>
              <a:t>Banner Finance Access Request Form</a:t>
            </a:r>
            <a:r>
              <a:rPr lang="en-US" altLang="en-US" sz="2800" dirty="0"/>
              <a:t>.  </a:t>
            </a:r>
          </a:p>
          <a:p>
            <a:pPr lvl="1" eaLnBrk="1" hangingPunct="1"/>
            <a:r>
              <a:rPr lang="en-US" altLang="en-US" sz="2400" dirty="0"/>
              <a:t>Form is available to download on the Business Office website </a:t>
            </a:r>
            <a:r>
              <a:rPr lang="en-US" sz="2000" dirty="0">
                <a:hlinkClick r:id="rId2"/>
              </a:rPr>
              <a:t>https://finance.southtexascollege.edu/businessoffice/BO-forms.html</a:t>
            </a:r>
            <a:endParaRPr lang="en-US" altLang="en-US" sz="2000" dirty="0"/>
          </a:p>
        </p:txBody>
      </p:sp>
      <p:sp>
        <p:nvSpPr>
          <p:cNvPr id="2" name="Slide Number Placeholder 1"/>
          <p:cNvSpPr>
            <a:spLocks noGrp="1"/>
          </p:cNvSpPr>
          <p:nvPr>
            <p:ph type="sldNum" sz="quarter" idx="11"/>
          </p:nvPr>
        </p:nvSpPr>
        <p:spPr/>
        <p:txBody>
          <a:bodyPr/>
          <a:lstStyle/>
          <a:p>
            <a:pPr>
              <a:defRPr/>
            </a:pPr>
            <a:fld id="{732B435A-AC8B-4291-955D-FE8E40F41248}" type="slidenum">
              <a:rPr lang="en-US" altLang="en-US" smtClean="0"/>
              <a:pPr>
                <a:defRPr/>
              </a:pPr>
              <a:t>2</a:t>
            </a:fld>
            <a:endParaRPr lang="en-US" altLang="en-US" dirty="0"/>
          </a:p>
        </p:txBody>
      </p:sp>
    </p:spTree>
  </p:cSld>
  <p:clrMapOvr>
    <a:masterClrMapping/>
  </p:clrMapOvr>
  <p:transition spd="med">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txBox="1">
            <a:spLocks noChangeArrowheads="1"/>
          </p:cNvSpPr>
          <p:nvPr/>
        </p:nvSpPr>
        <p:spPr>
          <a:xfrm>
            <a:off x="660779" y="508882"/>
            <a:ext cx="7556538" cy="523875"/>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3000" b="1" dirty="0">
                <a:latin typeface="+mn-lt"/>
              </a:rPr>
              <a:t>Document Approval History - FOIAPPH</a:t>
            </a:r>
          </a:p>
        </p:txBody>
      </p:sp>
      <p:sp>
        <p:nvSpPr>
          <p:cNvPr id="2" name="TextBox 1"/>
          <p:cNvSpPr txBox="1"/>
          <p:nvPr/>
        </p:nvSpPr>
        <p:spPr>
          <a:xfrm>
            <a:off x="1190297" y="1713634"/>
            <a:ext cx="184731" cy="369332"/>
          </a:xfrm>
          <a:prstGeom prst="rect">
            <a:avLst/>
          </a:prstGeom>
          <a:noFill/>
        </p:spPr>
        <p:txBody>
          <a:bodyPr wrap="none" rtlCol="0">
            <a:spAutoFit/>
          </a:bodyPr>
          <a:lstStyle/>
          <a:p>
            <a:endParaRPr lang="en-US" dirty="0"/>
          </a:p>
        </p:txBody>
      </p:sp>
      <p:sp>
        <p:nvSpPr>
          <p:cNvPr id="14" name="TextBox 13"/>
          <p:cNvSpPr txBox="1"/>
          <p:nvPr/>
        </p:nvSpPr>
        <p:spPr>
          <a:xfrm>
            <a:off x="942182" y="1018182"/>
            <a:ext cx="6993731" cy="646331"/>
          </a:xfrm>
          <a:prstGeom prst="rect">
            <a:avLst/>
          </a:prstGeom>
          <a:noFill/>
        </p:spPr>
        <p:txBody>
          <a:bodyPr wrap="square" rtlCol="0">
            <a:spAutoFit/>
          </a:bodyPr>
          <a:lstStyle/>
          <a:p>
            <a:r>
              <a:rPr lang="en-US" dirty="0"/>
              <a:t>When navigating to FOIAPPH, filter screen is displayed. Select your search criteria then press “Go” to continue.</a:t>
            </a:r>
          </a:p>
        </p:txBody>
      </p:sp>
      <p:sp>
        <p:nvSpPr>
          <p:cNvPr id="15" name="TextBox 14"/>
          <p:cNvSpPr txBox="1"/>
          <p:nvPr/>
        </p:nvSpPr>
        <p:spPr>
          <a:xfrm>
            <a:off x="869713" y="2540182"/>
            <a:ext cx="7285129" cy="369332"/>
          </a:xfrm>
          <a:prstGeom prst="rect">
            <a:avLst/>
          </a:prstGeom>
          <a:noFill/>
        </p:spPr>
        <p:txBody>
          <a:bodyPr wrap="square" rtlCol="0">
            <a:spAutoFit/>
          </a:bodyPr>
          <a:lstStyle/>
          <a:p>
            <a:r>
              <a:rPr lang="en-US" dirty="0"/>
              <a:t>This should bring up the approval history of the document in question. </a:t>
            </a:r>
          </a:p>
        </p:txBody>
      </p:sp>
      <p:pic>
        <p:nvPicPr>
          <p:cNvPr id="11" name="Picture 10"/>
          <p:cNvPicPr>
            <a:picLocks noChangeAspect="1"/>
          </p:cNvPicPr>
          <p:nvPr/>
        </p:nvPicPr>
        <p:blipFill>
          <a:blip r:embed="rId2"/>
          <a:stretch>
            <a:fillRect/>
          </a:stretch>
        </p:blipFill>
        <p:spPr>
          <a:xfrm>
            <a:off x="786058" y="2909514"/>
            <a:ext cx="7305977" cy="1848343"/>
          </a:xfrm>
          <a:prstGeom prst="rect">
            <a:avLst/>
          </a:prstGeom>
        </p:spPr>
      </p:pic>
      <p:pic>
        <p:nvPicPr>
          <p:cNvPr id="5" name="Picture 4"/>
          <p:cNvPicPr>
            <a:picLocks noChangeAspect="1"/>
          </p:cNvPicPr>
          <p:nvPr/>
        </p:nvPicPr>
        <p:blipFill>
          <a:blip r:embed="rId3"/>
          <a:stretch>
            <a:fillRect/>
          </a:stretch>
        </p:blipFill>
        <p:spPr>
          <a:xfrm>
            <a:off x="786058" y="1741216"/>
            <a:ext cx="7305977" cy="697733"/>
          </a:xfrm>
          <a:prstGeom prst="rect">
            <a:avLst/>
          </a:prstGeom>
        </p:spPr>
      </p:pic>
      <p:graphicFrame>
        <p:nvGraphicFramePr>
          <p:cNvPr id="12" name="Table 11"/>
          <p:cNvGraphicFramePr>
            <a:graphicFrameLocks noGrp="1"/>
          </p:cNvGraphicFramePr>
          <p:nvPr>
            <p:extLst>
              <p:ext uri="{D42A27DB-BD31-4B8C-83A1-F6EECF244321}">
                <p14:modId xmlns:p14="http://schemas.microsoft.com/office/powerpoint/2010/main" val="2722403979"/>
              </p:ext>
            </p:extLst>
          </p:nvPr>
        </p:nvGraphicFramePr>
        <p:xfrm>
          <a:off x="786057" y="4876798"/>
          <a:ext cx="3699234" cy="1657005"/>
        </p:xfrm>
        <a:graphic>
          <a:graphicData uri="http://schemas.openxmlformats.org/drawingml/2006/table">
            <a:tbl>
              <a:tblPr firstRow="1" bandRow="1">
                <a:tableStyleId>{5C22544A-7EE6-4342-B048-85BDC9FD1C3A}</a:tableStyleId>
              </a:tblPr>
              <a:tblGrid>
                <a:gridCol w="1849617">
                  <a:extLst>
                    <a:ext uri="{9D8B030D-6E8A-4147-A177-3AD203B41FA5}">
                      <a16:colId xmlns:a16="http://schemas.microsoft.com/office/drawing/2014/main" val="2714931700"/>
                    </a:ext>
                  </a:extLst>
                </a:gridCol>
                <a:gridCol w="1849617">
                  <a:extLst>
                    <a:ext uri="{9D8B030D-6E8A-4147-A177-3AD203B41FA5}">
                      <a16:colId xmlns:a16="http://schemas.microsoft.com/office/drawing/2014/main" val="2204800847"/>
                    </a:ext>
                  </a:extLst>
                </a:gridCol>
              </a:tblGrid>
              <a:tr h="331401">
                <a:tc gridSpan="2">
                  <a:txBody>
                    <a:bodyPr/>
                    <a:lstStyle/>
                    <a:p>
                      <a:pPr algn="ctr"/>
                      <a:r>
                        <a:rPr lang="en-US" sz="1400" dirty="0"/>
                        <a:t>Non-grants approval queue</a:t>
                      </a:r>
                    </a:p>
                  </a:txBody>
                  <a:tcPr marL="68580" marR="68580" marT="34290" marB="34290"/>
                </a:tc>
                <a:tc hMerge="1">
                  <a:txBody>
                    <a:bodyPr/>
                    <a:lstStyle/>
                    <a:p>
                      <a:endParaRPr lang="en-US" dirty="0"/>
                    </a:p>
                  </a:txBody>
                  <a:tcPr/>
                </a:tc>
                <a:extLst>
                  <a:ext uri="{0D108BD9-81ED-4DB2-BD59-A6C34878D82A}">
                    <a16:rowId xmlns:a16="http://schemas.microsoft.com/office/drawing/2014/main" val="159117624"/>
                  </a:ext>
                </a:extLst>
              </a:tr>
              <a:tr h="331401">
                <a:tc>
                  <a:txBody>
                    <a:bodyPr/>
                    <a:lstStyle/>
                    <a:p>
                      <a:r>
                        <a:rPr lang="en-US" sz="1400" dirty="0"/>
                        <a:t>Level</a:t>
                      </a:r>
                      <a:r>
                        <a:rPr lang="en-US" sz="1400" baseline="0" dirty="0"/>
                        <a:t> 5</a:t>
                      </a:r>
                      <a:endParaRPr lang="en-US" sz="1400" dirty="0"/>
                    </a:p>
                  </a:txBody>
                  <a:tcPr marL="68580" marR="68580" marT="34290" marB="34290"/>
                </a:tc>
                <a:tc>
                  <a:txBody>
                    <a:bodyPr/>
                    <a:lstStyle/>
                    <a:p>
                      <a:r>
                        <a:rPr lang="en-US" sz="1400" dirty="0"/>
                        <a:t>Purchasing</a:t>
                      </a:r>
                    </a:p>
                  </a:txBody>
                  <a:tcPr marL="68580" marR="68580" marT="34290" marB="34290"/>
                </a:tc>
                <a:extLst>
                  <a:ext uri="{0D108BD9-81ED-4DB2-BD59-A6C34878D82A}">
                    <a16:rowId xmlns:a16="http://schemas.microsoft.com/office/drawing/2014/main" val="1133745933"/>
                  </a:ext>
                </a:extLst>
              </a:tr>
              <a:tr h="331401">
                <a:tc>
                  <a:txBody>
                    <a:bodyPr/>
                    <a:lstStyle/>
                    <a:p>
                      <a:r>
                        <a:rPr lang="en-US" sz="1400" dirty="0"/>
                        <a:t>Level 10</a:t>
                      </a:r>
                    </a:p>
                  </a:txBody>
                  <a:tcPr marL="68580" marR="68580" marT="34290" marB="34290"/>
                </a:tc>
                <a:tc>
                  <a:txBody>
                    <a:bodyPr/>
                    <a:lstStyle/>
                    <a:p>
                      <a:r>
                        <a:rPr lang="en-US" sz="1400" dirty="0"/>
                        <a:t>Budget Control</a:t>
                      </a:r>
                    </a:p>
                  </a:txBody>
                  <a:tcPr marL="68580" marR="68580" marT="34290" marB="34290"/>
                </a:tc>
                <a:extLst>
                  <a:ext uri="{0D108BD9-81ED-4DB2-BD59-A6C34878D82A}">
                    <a16:rowId xmlns:a16="http://schemas.microsoft.com/office/drawing/2014/main" val="2348529926"/>
                  </a:ext>
                </a:extLst>
              </a:tr>
              <a:tr h="331401">
                <a:tc>
                  <a:txBody>
                    <a:bodyPr/>
                    <a:lstStyle/>
                    <a:p>
                      <a:r>
                        <a:rPr lang="en-US" sz="1400" dirty="0"/>
                        <a:t>Level 20</a:t>
                      </a:r>
                    </a:p>
                  </a:txBody>
                  <a:tcPr marL="68580" marR="68580" marT="34290" marB="34290"/>
                </a:tc>
                <a:tc>
                  <a:txBody>
                    <a:bodyPr/>
                    <a:lstStyle/>
                    <a:p>
                      <a:r>
                        <a:rPr lang="en-US" sz="1400" dirty="0"/>
                        <a:t>Financial Manager</a:t>
                      </a:r>
                    </a:p>
                  </a:txBody>
                  <a:tcPr marL="68580" marR="68580" marT="34290" marB="34290"/>
                </a:tc>
                <a:extLst>
                  <a:ext uri="{0D108BD9-81ED-4DB2-BD59-A6C34878D82A}">
                    <a16:rowId xmlns:a16="http://schemas.microsoft.com/office/drawing/2014/main" val="2969979926"/>
                  </a:ext>
                </a:extLst>
              </a:tr>
              <a:tr h="331401">
                <a:tc>
                  <a:txBody>
                    <a:bodyPr/>
                    <a:lstStyle/>
                    <a:p>
                      <a:r>
                        <a:rPr lang="en-US" sz="1400" dirty="0"/>
                        <a:t>Level 30</a:t>
                      </a:r>
                    </a:p>
                  </a:txBody>
                  <a:tcPr marL="68580" marR="68580" marT="34290" marB="34290"/>
                </a:tc>
                <a:tc>
                  <a:txBody>
                    <a:bodyPr/>
                    <a:lstStyle/>
                    <a:p>
                      <a:r>
                        <a:rPr lang="en-US" sz="1400" dirty="0"/>
                        <a:t>Purchasing Director</a:t>
                      </a:r>
                    </a:p>
                  </a:txBody>
                  <a:tcPr marL="68580" marR="68580" marT="34290" marB="34290"/>
                </a:tc>
                <a:extLst>
                  <a:ext uri="{0D108BD9-81ED-4DB2-BD59-A6C34878D82A}">
                    <a16:rowId xmlns:a16="http://schemas.microsoft.com/office/drawing/2014/main" val="258199472"/>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2302034768"/>
              </p:ext>
            </p:extLst>
          </p:nvPr>
        </p:nvGraphicFramePr>
        <p:xfrm>
          <a:off x="4544407" y="4876798"/>
          <a:ext cx="3547628" cy="1657005"/>
        </p:xfrm>
        <a:graphic>
          <a:graphicData uri="http://schemas.openxmlformats.org/drawingml/2006/table">
            <a:tbl>
              <a:tblPr firstRow="1" bandRow="1">
                <a:tableStyleId>{5C22544A-7EE6-4342-B048-85BDC9FD1C3A}</a:tableStyleId>
              </a:tblPr>
              <a:tblGrid>
                <a:gridCol w="1773814">
                  <a:extLst>
                    <a:ext uri="{9D8B030D-6E8A-4147-A177-3AD203B41FA5}">
                      <a16:colId xmlns:a16="http://schemas.microsoft.com/office/drawing/2014/main" val="2714931700"/>
                    </a:ext>
                  </a:extLst>
                </a:gridCol>
                <a:gridCol w="1773814">
                  <a:extLst>
                    <a:ext uri="{9D8B030D-6E8A-4147-A177-3AD203B41FA5}">
                      <a16:colId xmlns:a16="http://schemas.microsoft.com/office/drawing/2014/main" val="2204800847"/>
                    </a:ext>
                  </a:extLst>
                </a:gridCol>
              </a:tblGrid>
              <a:tr h="331401">
                <a:tc gridSpan="2">
                  <a:txBody>
                    <a:bodyPr/>
                    <a:lstStyle/>
                    <a:p>
                      <a:pPr algn="ctr"/>
                      <a:r>
                        <a:rPr lang="en-US" sz="1400" dirty="0"/>
                        <a:t>Grants approval queues</a:t>
                      </a:r>
                    </a:p>
                  </a:txBody>
                  <a:tcPr marL="68580" marR="68580" marT="34290" marB="34290"/>
                </a:tc>
                <a:tc hMerge="1">
                  <a:txBody>
                    <a:bodyPr/>
                    <a:lstStyle/>
                    <a:p>
                      <a:endParaRPr lang="en-US" dirty="0"/>
                    </a:p>
                  </a:txBody>
                  <a:tcPr/>
                </a:tc>
                <a:extLst>
                  <a:ext uri="{0D108BD9-81ED-4DB2-BD59-A6C34878D82A}">
                    <a16:rowId xmlns:a16="http://schemas.microsoft.com/office/drawing/2014/main" val="159117624"/>
                  </a:ext>
                </a:extLst>
              </a:tr>
              <a:tr h="331401">
                <a:tc>
                  <a:txBody>
                    <a:bodyPr/>
                    <a:lstStyle/>
                    <a:p>
                      <a:r>
                        <a:rPr lang="en-US" sz="1400" dirty="0"/>
                        <a:t>Level</a:t>
                      </a:r>
                      <a:r>
                        <a:rPr lang="en-US" sz="1400" baseline="0" dirty="0"/>
                        <a:t> 5</a:t>
                      </a:r>
                      <a:endParaRPr lang="en-US" sz="1400" dirty="0"/>
                    </a:p>
                  </a:txBody>
                  <a:tcPr marL="68580" marR="68580" marT="34290" marB="34290"/>
                </a:tc>
                <a:tc>
                  <a:txBody>
                    <a:bodyPr/>
                    <a:lstStyle/>
                    <a:p>
                      <a:r>
                        <a:rPr lang="en-US" sz="1400" dirty="0"/>
                        <a:t>Purchasing</a:t>
                      </a:r>
                    </a:p>
                  </a:txBody>
                  <a:tcPr marL="68580" marR="68580" marT="34290" marB="34290"/>
                </a:tc>
                <a:extLst>
                  <a:ext uri="{0D108BD9-81ED-4DB2-BD59-A6C34878D82A}">
                    <a16:rowId xmlns:a16="http://schemas.microsoft.com/office/drawing/2014/main" val="1133745933"/>
                  </a:ext>
                </a:extLst>
              </a:tr>
              <a:tr h="331401">
                <a:tc>
                  <a:txBody>
                    <a:bodyPr/>
                    <a:lstStyle/>
                    <a:p>
                      <a:r>
                        <a:rPr lang="en-US" sz="1400" dirty="0"/>
                        <a:t>Level 10</a:t>
                      </a:r>
                    </a:p>
                  </a:txBody>
                  <a:tcPr marL="68580" marR="68580" marT="34290" marB="34290"/>
                </a:tc>
                <a:tc>
                  <a:txBody>
                    <a:bodyPr/>
                    <a:lstStyle/>
                    <a:p>
                      <a:r>
                        <a:rPr lang="en-US" sz="1400" dirty="0"/>
                        <a:t>Financial Manager</a:t>
                      </a:r>
                    </a:p>
                  </a:txBody>
                  <a:tcPr marL="68580" marR="68580" marT="34290" marB="34290"/>
                </a:tc>
                <a:extLst>
                  <a:ext uri="{0D108BD9-81ED-4DB2-BD59-A6C34878D82A}">
                    <a16:rowId xmlns:a16="http://schemas.microsoft.com/office/drawing/2014/main" val="2348529926"/>
                  </a:ext>
                </a:extLst>
              </a:tr>
              <a:tr h="331401">
                <a:tc>
                  <a:txBody>
                    <a:bodyPr/>
                    <a:lstStyle/>
                    <a:p>
                      <a:r>
                        <a:rPr lang="en-US" sz="1400" dirty="0"/>
                        <a:t>Level 20</a:t>
                      </a:r>
                    </a:p>
                  </a:txBody>
                  <a:tcPr marL="68580" marR="68580" marT="34290" marB="34290"/>
                </a:tc>
                <a:tc>
                  <a:txBody>
                    <a:bodyPr/>
                    <a:lstStyle/>
                    <a:p>
                      <a:r>
                        <a:rPr lang="en-US" sz="1400" dirty="0"/>
                        <a:t>Grants Office</a:t>
                      </a:r>
                    </a:p>
                  </a:txBody>
                  <a:tcPr marL="68580" marR="68580" marT="34290" marB="34290"/>
                </a:tc>
                <a:extLst>
                  <a:ext uri="{0D108BD9-81ED-4DB2-BD59-A6C34878D82A}">
                    <a16:rowId xmlns:a16="http://schemas.microsoft.com/office/drawing/2014/main" val="2969979926"/>
                  </a:ext>
                </a:extLst>
              </a:tr>
              <a:tr h="331401">
                <a:tc>
                  <a:txBody>
                    <a:bodyPr/>
                    <a:lstStyle/>
                    <a:p>
                      <a:r>
                        <a:rPr lang="en-US" sz="1400" dirty="0"/>
                        <a:t>Level 30</a:t>
                      </a:r>
                    </a:p>
                  </a:txBody>
                  <a:tcPr marL="68580" marR="68580" marT="34290" marB="34290"/>
                </a:tc>
                <a:tc>
                  <a:txBody>
                    <a:bodyPr/>
                    <a:lstStyle/>
                    <a:p>
                      <a:r>
                        <a:rPr lang="en-US" sz="1400" dirty="0"/>
                        <a:t>Purchasing Director</a:t>
                      </a:r>
                    </a:p>
                  </a:txBody>
                  <a:tcPr marL="68580" marR="68580" marT="34290" marB="34290"/>
                </a:tc>
                <a:extLst>
                  <a:ext uri="{0D108BD9-81ED-4DB2-BD59-A6C34878D82A}">
                    <a16:rowId xmlns:a16="http://schemas.microsoft.com/office/drawing/2014/main" val="258199472"/>
                  </a:ext>
                </a:extLst>
              </a:tr>
            </a:tbl>
          </a:graphicData>
        </a:graphic>
      </p:graphicFrame>
      <p:sp>
        <p:nvSpPr>
          <p:cNvPr id="3" name="Slide Number Placeholder 2"/>
          <p:cNvSpPr>
            <a:spLocks noGrp="1"/>
          </p:cNvSpPr>
          <p:nvPr>
            <p:ph type="sldNum" sz="quarter" idx="11"/>
          </p:nvPr>
        </p:nvSpPr>
        <p:spPr/>
        <p:txBody>
          <a:bodyPr/>
          <a:lstStyle/>
          <a:p>
            <a:pPr>
              <a:defRPr/>
            </a:pPr>
            <a:fld id="{732B435A-AC8B-4291-955D-FE8E40F41248}" type="slidenum">
              <a:rPr lang="en-US" altLang="en-US" smtClean="0"/>
              <a:pPr>
                <a:defRPr/>
              </a:pPr>
              <a:t>20</a:t>
            </a:fld>
            <a:endParaRPr lang="en-US" altLang="en-US"/>
          </a:p>
        </p:txBody>
      </p:sp>
    </p:spTree>
    <p:extLst>
      <p:ext uri="{BB962C8B-B14F-4D97-AF65-F5344CB8AC3E}">
        <p14:creationId xmlns:p14="http://schemas.microsoft.com/office/powerpoint/2010/main" val="7112333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txBox="1">
            <a:spLocks noChangeArrowheads="1"/>
          </p:cNvSpPr>
          <p:nvPr/>
        </p:nvSpPr>
        <p:spPr>
          <a:xfrm>
            <a:off x="1" y="606727"/>
            <a:ext cx="9143999" cy="523875"/>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3000" b="1" dirty="0">
                <a:latin typeface="+mn-lt"/>
              </a:rPr>
              <a:t>Organization Code Maintenance - FTMORGN</a:t>
            </a:r>
          </a:p>
        </p:txBody>
      </p:sp>
      <p:sp>
        <p:nvSpPr>
          <p:cNvPr id="8" name="TextBox 7"/>
          <p:cNvSpPr txBox="1"/>
          <p:nvPr/>
        </p:nvSpPr>
        <p:spPr>
          <a:xfrm>
            <a:off x="1414723" y="1072433"/>
            <a:ext cx="6263253" cy="646331"/>
          </a:xfrm>
          <a:prstGeom prst="rect">
            <a:avLst/>
          </a:prstGeom>
          <a:noFill/>
        </p:spPr>
        <p:txBody>
          <a:bodyPr wrap="none" rtlCol="0">
            <a:spAutoFit/>
          </a:bodyPr>
          <a:lstStyle/>
          <a:p>
            <a:r>
              <a:rPr lang="en-US" dirty="0"/>
              <a:t>Use shortcut key “F7” or click on Filter to enter query mode.</a:t>
            </a:r>
            <a:br>
              <a:rPr lang="en-US" dirty="0"/>
            </a:br>
            <a:r>
              <a:rPr lang="en-US" dirty="0"/>
              <a:t>Select your filter choices and press “Go” when ready.</a:t>
            </a:r>
          </a:p>
        </p:txBody>
      </p:sp>
      <p:sp>
        <p:nvSpPr>
          <p:cNvPr id="9" name="TextBox 8"/>
          <p:cNvSpPr txBox="1"/>
          <p:nvPr/>
        </p:nvSpPr>
        <p:spPr>
          <a:xfrm>
            <a:off x="1466019" y="2971800"/>
            <a:ext cx="6211957" cy="369332"/>
          </a:xfrm>
          <a:prstGeom prst="rect">
            <a:avLst/>
          </a:prstGeom>
          <a:noFill/>
        </p:spPr>
        <p:txBody>
          <a:bodyPr wrap="none" rtlCol="0">
            <a:spAutoFit/>
          </a:bodyPr>
          <a:lstStyle/>
          <a:p>
            <a:r>
              <a:rPr lang="en-US" dirty="0"/>
              <a:t>This will bring up the current record for your search criteria.</a:t>
            </a:r>
          </a:p>
        </p:txBody>
      </p:sp>
      <p:pic>
        <p:nvPicPr>
          <p:cNvPr id="3" name="Picture 2"/>
          <p:cNvPicPr>
            <a:picLocks noChangeAspect="1"/>
          </p:cNvPicPr>
          <p:nvPr/>
        </p:nvPicPr>
        <p:blipFill>
          <a:blip r:embed="rId2"/>
          <a:stretch>
            <a:fillRect/>
          </a:stretch>
        </p:blipFill>
        <p:spPr>
          <a:xfrm>
            <a:off x="2803920" y="1833178"/>
            <a:ext cx="3536156" cy="1064419"/>
          </a:xfrm>
          <a:prstGeom prst="rect">
            <a:avLst/>
          </a:prstGeom>
        </p:spPr>
      </p:pic>
      <p:pic>
        <p:nvPicPr>
          <p:cNvPr id="5" name="Picture 4"/>
          <p:cNvPicPr>
            <a:picLocks noChangeAspect="1"/>
          </p:cNvPicPr>
          <p:nvPr/>
        </p:nvPicPr>
        <p:blipFill>
          <a:blip r:embed="rId3"/>
          <a:stretch>
            <a:fillRect/>
          </a:stretch>
        </p:blipFill>
        <p:spPr>
          <a:xfrm>
            <a:off x="838200" y="3505200"/>
            <a:ext cx="7479743" cy="2413676"/>
          </a:xfrm>
          <a:prstGeom prst="rect">
            <a:avLst/>
          </a:prstGeom>
        </p:spPr>
      </p:pic>
      <p:sp>
        <p:nvSpPr>
          <p:cNvPr id="2" name="Slide Number Placeholder 1"/>
          <p:cNvSpPr>
            <a:spLocks noGrp="1"/>
          </p:cNvSpPr>
          <p:nvPr>
            <p:ph type="sldNum" sz="quarter" idx="11"/>
          </p:nvPr>
        </p:nvSpPr>
        <p:spPr/>
        <p:txBody>
          <a:bodyPr/>
          <a:lstStyle/>
          <a:p>
            <a:pPr>
              <a:defRPr/>
            </a:pPr>
            <a:fld id="{732B435A-AC8B-4291-955D-FE8E40F41248}" type="slidenum">
              <a:rPr lang="en-US" altLang="en-US" smtClean="0"/>
              <a:pPr>
                <a:defRPr/>
              </a:pPr>
              <a:t>21</a:t>
            </a:fld>
            <a:endParaRPr lang="en-US" altLang="en-US"/>
          </a:p>
        </p:txBody>
      </p:sp>
    </p:spTree>
    <p:extLst>
      <p:ext uri="{BB962C8B-B14F-4D97-AF65-F5344CB8AC3E}">
        <p14:creationId xmlns:p14="http://schemas.microsoft.com/office/powerpoint/2010/main" val="35878086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txBox="1">
            <a:spLocks noChangeArrowheads="1"/>
          </p:cNvSpPr>
          <p:nvPr/>
        </p:nvSpPr>
        <p:spPr>
          <a:xfrm>
            <a:off x="-3" y="632437"/>
            <a:ext cx="9143999" cy="523875"/>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3000" b="1" dirty="0">
                <a:latin typeface="+mn-lt"/>
              </a:rPr>
              <a:t>Fund Code Maintenance - FTMFUND</a:t>
            </a:r>
          </a:p>
        </p:txBody>
      </p:sp>
      <p:sp>
        <p:nvSpPr>
          <p:cNvPr id="8" name="TextBox 7"/>
          <p:cNvSpPr txBox="1"/>
          <p:nvPr/>
        </p:nvSpPr>
        <p:spPr>
          <a:xfrm>
            <a:off x="1440368" y="1132699"/>
            <a:ext cx="6263253" cy="646331"/>
          </a:xfrm>
          <a:prstGeom prst="rect">
            <a:avLst/>
          </a:prstGeom>
          <a:noFill/>
        </p:spPr>
        <p:txBody>
          <a:bodyPr wrap="none" rtlCol="0">
            <a:spAutoFit/>
          </a:bodyPr>
          <a:lstStyle/>
          <a:p>
            <a:r>
              <a:rPr lang="en-US" dirty="0"/>
              <a:t>Use shortcut key “F7” or click on Filter to enter query mode.</a:t>
            </a:r>
            <a:br>
              <a:rPr lang="en-US" dirty="0"/>
            </a:br>
            <a:r>
              <a:rPr lang="en-US" dirty="0"/>
              <a:t>Select your filter choices and press “Go” when ready.</a:t>
            </a:r>
          </a:p>
        </p:txBody>
      </p:sp>
      <p:sp>
        <p:nvSpPr>
          <p:cNvPr id="9" name="TextBox 8"/>
          <p:cNvSpPr txBox="1"/>
          <p:nvPr/>
        </p:nvSpPr>
        <p:spPr>
          <a:xfrm>
            <a:off x="1446361" y="2936457"/>
            <a:ext cx="6211957" cy="369332"/>
          </a:xfrm>
          <a:prstGeom prst="rect">
            <a:avLst/>
          </a:prstGeom>
          <a:noFill/>
        </p:spPr>
        <p:txBody>
          <a:bodyPr wrap="none" rtlCol="0">
            <a:spAutoFit/>
          </a:bodyPr>
          <a:lstStyle/>
          <a:p>
            <a:r>
              <a:rPr lang="en-US" dirty="0"/>
              <a:t>This will bring up the current record for your search criteria.</a:t>
            </a:r>
          </a:p>
        </p:txBody>
      </p:sp>
      <p:pic>
        <p:nvPicPr>
          <p:cNvPr id="4" name="Picture 3"/>
          <p:cNvPicPr>
            <a:picLocks noChangeAspect="1"/>
          </p:cNvPicPr>
          <p:nvPr/>
        </p:nvPicPr>
        <p:blipFill>
          <a:blip r:embed="rId2"/>
          <a:stretch>
            <a:fillRect/>
          </a:stretch>
        </p:blipFill>
        <p:spPr>
          <a:xfrm>
            <a:off x="1981200" y="1828800"/>
            <a:ext cx="4972050" cy="1021556"/>
          </a:xfrm>
          <a:prstGeom prst="rect">
            <a:avLst/>
          </a:prstGeom>
        </p:spPr>
      </p:pic>
      <p:pic>
        <p:nvPicPr>
          <p:cNvPr id="6" name="Picture 5"/>
          <p:cNvPicPr>
            <a:picLocks noChangeAspect="1"/>
          </p:cNvPicPr>
          <p:nvPr/>
        </p:nvPicPr>
        <p:blipFill>
          <a:blip r:embed="rId3"/>
          <a:stretch>
            <a:fillRect/>
          </a:stretch>
        </p:blipFill>
        <p:spPr>
          <a:xfrm>
            <a:off x="2085970" y="3391891"/>
            <a:ext cx="4972050" cy="2624619"/>
          </a:xfrm>
          <a:prstGeom prst="rect">
            <a:avLst/>
          </a:prstGeom>
        </p:spPr>
      </p:pic>
      <p:sp>
        <p:nvSpPr>
          <p:cNvPr id="2" name="Slide Number Placeholder 1"/>
          <p:cNvSpPr>
            <a:spLocks noGrp="1"/>
          </p:cNvSpPr>
          <p:nvPr>
            <p:ph type="sldNum" sz="quarter" idx="11"/>
          </p:nvPr>
        </p:nvSpPr>
        <p:spPr/>
        <p:txBody>
          <a:bodyPr/>
          <a:lstStyle/>
          <a:p>
            <a:pPr>
              <a:defRPr/>
            </a:pPr>
            <a:fld id="{732B435A-AC8B-4291-955D-FE8E40F41248}" type="slidenum">
              <a:rPr lang="en-US" altLang="en-US" smtClean="0"/>
              <a:pPr>
                <a:defRPr/>
              </a:pPr>
              <a:t>22</a:t>
            </a:fld>
            <a:endParaRPr lang="en-US" altLang="en-US"/>
          </a:p>
        </p:txBody>
      </p:sp>
    </p:spTree>
    <p:extLst>
      <p:ext uri="{BB962C8B-B14F-4D97-AF65-F5344CB8AC3E}">
        <p14:creationId xmlns:p14="http://schemas.microsoft.com/office/powerpoint/2010/main" val="928469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txBox="1">
            <a:spLocks/>
          </p:cNvSpPr>
          <p:nvPr/>
        </p:nvSpPr>
        <p:spPr>
          <a:xfrm>
            <a:off x="1371600" y="415129"/>
            <a:ext cx="6172200" cy="381974"/>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000" b="1" dirty="0">
                <a:latin typeface="Arial Narrow" panose="020B0606020202030204" pitchFamily="34" charset="0"/>
              </a:rPr>
              <a:t>Shortcuts</a:t>
            </a:r>
          </a:p>
        </p:txBody>
      </p:sp>
      <p:pic>
        <p:nvPicPr>
          <p:cNvPr id="2" name="Picture 1"/>
          <p:cNvPicPr>
            <a:picLocks noChangeAspect="1"/>
          </p:cNvPicPr>
          <p:nvPr/>
        </p:nvPicPr>
        <p:blipFill>
          <a:blip r:embed="rId2"/>
          <a:stretch>
            <a:fillRect/>
          </a:stretch>
        </p:blipFill>
        <p:spPr>
          <a:xfrm>
            <a:off x="295546" y="797103"/>
            <a:ext cx="4098795" cy="5672929"/>
          </a:xfrm>
          <a:prstGeom prst="rect">
            <a:avLst/>
          </a:prstGeom>
        </p:spPr>
      </p:pic>
      <p:pic>
        <p:nvPicPr>
          <p:cNvPr id="3" name="Picture 2"/>
          <p:cNvPicPr>
            <a:picLocks noChangeAspect="1"/>
          </p:cNvPicPr>
          <p:nvPr/>
        </p:nvPicPr>
        <p:blipFill>
          <a:blip r:embed="rId3"/>
          <a:stretch>
            <a:fillRect/>
          </a:stretch>
        </p:blipFill>
        <p:spPr>
          <a:xfrm>
            <a:off x="4394341" y="776068"/>
            <a:ext cx="4614219" cy="5715000"/>
          </a:xfrm>
          <a:prstGeom prst="rect">
            <a:avLst/>
          </a:prstGeom>
        </p:spPr>
      </p:pic>
      <p:sp>
        <p:nvSpPr>
          <p:cNvPr id="4" name="Slide Number Placeholder 3"/>
          <p:cNvSpPr>
            <a:spLocks noGrp="1"/>
          </p:cNvSpPr>
          <p:nvPr>
            <p:ph type="sldNum" sz="quarter" idx="11"/>
          </p:nvPr>
        </p:nvSpPr>
        <p:spPr/>
        <p:txBody>
          <a:bodyPr/>
          <a:lstStyle/>
          <a:p>
            <a:pPr>
              <a:defRPr/>
            </a:pPr>
            <a:fld id="{FB0EF6DC-40E4-4F5E-8889-24AF072B0FA1}" type="slidenum">
              <a:rPr lang="en-US" altLang="en-US" smtClean="0"/>
              <a:pPr>
                <a:defRPr/>
              </a:pPr>
              <a:t>23</a:t>
            </a:fld>
            <a:endParaRPr lang="en-US" altLang="en-US"/>
          </a:p>
        </p:txBody>
      </p:sp>
    </p:spTree>
    <p:extLst>
      <p:ext uri="{BB962C8B-B14F-4D97-AF65-F5344CB8AC3E}">
        <p14:creationId xmlns:p14="http://schemas.microsoft.com/office/powerpoint/2010/main" val="492372341"/>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857250"/>
            <a:ext cx="9144000" cy="5143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itle 1"/>
          <p:cNvSpPr txBox="1">
            <a:spLocks/>
          </p:cNvSpPr>
          <p:nvPr/>
        </p:nvSpPr>
        <p:spPr>
          <a:xfrm>
            <a:off x="2057400" y="533400"/>
            <a:ext cx="6172200" cy="52961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000" b="1" dirty="0">
                <a:latin typeface="+mn-lt"/>
              </a:rPr>
              <a:t>Transaction Questions</a:t>
            </a:r>
          </a:p>
        </p:txBody>
      </p:sp>
      <p:graphicFrame>
        <p:nvGraphicFramePr>
          <p:cNvPr id="18" name="Table 17"/>
          <p:cNvGraphicFramePr>
            <a:graphicFrameLocks noGrp="1"/>
          </p:cNvGraphicFramePr>
          <p:nvPr>
            <p:extLst>
              <p:ext uri="{D42A27DB-BD31-4B8C-83A1-F6EECF244321}">
                <p14:modId xmlns:p14="http://schemas.microsoft.com/office/powerpoint/2010/main" val="1752366018"/>
              </p:ext>
            </p:extLst>
          </p:nvPr>
        </p:nvGraphicFramePr>
        <p:xfrm>
          <a:off x="1219200" y="1219200"/>
          <a:ext cx="6905626" cy="3545014"/>
        </p:xfrm>
        <a:graphic>
          <a:graphicData uri="http://schemas.openxmlformats.org/drawingml/2006/table">
            <a:tbl>
              <a:tblPr firstRow="1" bandRow="1">
                <a:tableStyleId>{5C22544A-7EE6-4342-B048-85BDC9FD1C3A}</a:tableStyleId>
              </a:tblPr>
              <a:tblGrid>
                <a:gridCol w="2212482">
                  <a:extLst>
                    <a:ext uri="{9D8B030D-6E8A-4147-A177-3AD203B41FA5}">
                      <a16:colId xmlns:a16="http://schemas.microsoft.com/office/drawing/2014/main" val="20000"/>
                    </a:ext>
                  </a:extLst>
                </a:gridCol>
                <a:gridCol w="2413617">
                  <a:extLst>
                    <a:ext uri="{9D8B030D-6E8A-4147-A177-3AD203B41FA5}">
                      <a16:colId xmlns:a16="http://schemas.microsoft.com/office/drawing/2014/main" val="20001"/>
                    </a:ext>
                  </a:extLst>
                </a:gridCol>
                <a:gridCol w="2279527">
                  <a:extLst>
                    <a:ext uri="{9D8B030D-6E8A-4147-A177-3AD203B41FA5}">
                      <a16:colId xmlns:a16="http://schemas.microsoft.com/office/drawing/2014/main" val="20002"/>
                    </a:ext>
                  </a:extLst>
                </a:gridCol>
              </a:tblGrid>
              <a:tr h="483255">
                <a:tc>
                  <a:txBody>
                    <a:bodyPr/>
                    <a:lstStyle/>
                    <a:p>
                      <a:r>
                        <a:rPr lang="en-US" sz="1400" dirty="0"/>
                        <a:t>Transaction</a:t>
                      </a:r>
                    </a:p>
                  </a:txBody>
                  <a:tcPr marL="68580" marR="68580" marT="34290" marB="34290"/>
                </a:tc>
                <a:tc>
                  <a:txBody>
                    <a:bodyPr/>
                    <a:lstStyle/>
                    <a:p>
                      <a:r>
                        <a:rPr lang="en-US" sz="1400" dirty="0"/>
                        <a:t>Department</a:t>
                      </a:r>
                    </a:p>
                  </a:txBody>
                  <a:tcPr marL="68580" marR="68580" marT="34290" marB="34290"/>
                </a:tc>
                <a:tc>
                  <a:txBody>
                    <a:bodyPr/>
                    <a:lstStyle/>
                    <a:p>
                      <a:r>
                        <a:rPr lang="en-US" sz="1400" dirty="0"/>
                        <a:t>Phone Number</a:t>
                      </a:r>
                    </a:p>
                  </a:txBody>
                  <a:tcPr marL="68580" marR="68580" marT="34290" marB="34290"/>
                </a:tc>
                <a:extLst>
                  <a:ext uri="{0D108BD9-81ED-4DB2-BD59-A6C34878D82A}">
                    <a16:rowId xmlns:a16="http://schemas.microsoft.com/office/drawing/2014/main" val="10000"/>
                  </a:ext>
                </a:extLst>
              </a:tr>
              <a:tr h="933900">
                <a:tc>
                  <a:txBody>
                    <a:bodyPr/>
                    <a:lstStyle/>
                    <a:p>
                      <a:r>
                        <a:rPr lang="en-US" sz="1400" dirty="0"/>
                        <a:t>Encumbrances (Requisitions</a:t>
                      </a:r>
                      <a:r>
                        <a:rPr lang="en-US" sz="1400" baseline="0" dirty="0"/>
                        <a:t> or Purchase Orders)</a:t>
                      </a:r>
                      <a:endParaRPr lang="en-US" sz="1400" dirty="0"/>
                    </a:p>
                  </a:txBody>
                  <a:tcPr marL="68580" marR="68580" marT="34290" marB="34290"/>
                </a:tc>
                <a:tc>
                  <a:txBody>
                    <a:bodyPr/>
                    <a:lstStyle/>
                    <a:p>
                      <a:r>
                        <a:rPr lang="en-US" sz="1400" dirty="0"/>
                        <a:t>Purchasing</a:t>
                      </a:r>
                    </a:p>
                  </a:txBody>
                  <a:tcPr marL="68580" marR="68580" marT="34290" marB="34290"/>
                </a:tc>
                <a:tc>
                  <a:txBody>
                    <a:bodyPr/>
                    <a:lstStyle/>
                    <a:p>
                      <a:r>
                        <a:rPr lang="en-US" sz="1400" dirty="0"/>
                        <a:t>872-4681</a:t>
                      </a:r>
                    </a:p>
                  </a:txBody>
                  <a:tcPr marL="68580" marR="68580" marT="34290" marB="34290"/>
                </a:tc>
                <a:extLst>
                  <a:ext uri="{0D108BD9-81ED-4DB2-BD59-A6C34878D82A}">
                    <a16:rowId xmlns:a16="http://schemas.microsoft.com/office/drawing/2014/main" val="10001"/>
                  </a:ext>
                </a:extLst>
              </a:tr>
              <a:tr h="483255">
                <a:tc>
                  <a:txBody>
                    <a:bodyPr/>
                    <a:lstStyle/>
                    <a:p>
                      <a:r>
                        <a:rPr lang="en-US" sz="1400" dirty="0"/>
                        <a:t>Payments</a:t>
                      </a:r>
                      <a:r>
                        <a:rPr lang="en-US" sz="1400" baseline="0" dirty="0"/>
                        <a:t> (Invoices)</a:t>
                      </a:r>
                      <a:endParaRPr lang="en-US" sz="1400" dirty="0"/>
                    </a:p>
                  </a:txBody>
                  <a:tcPr marL="68580" marR="68580" marT="34290" marB="34290"/>
                </a:tc>
                <a:tc>
                  <a:txBody>
                    <a:bodyPr/>
                    <a:lstStyle/>
                    <a:p>
                      <a:r>
                        <a:rPr lang="en-US" sz="1400" dirty="0"/>
                        <a:t>Accounts Payable</a:t>
                      </a:r>
                    </a:p>
                  </a:txBody>
                  <a:tcPr marL="68580" marR="68580" marT="34290" marB="34290"/>
                </a:tc>
                <a:tc>
                  <a:txBody>
                    <a:bodyPr/>
                    <a:lstStyle/>
                    <a:p>
                      <a:r>
                        <a:rPr lang="en-US" sz="1400" dirty="0"/>
                        <a:t>872-4609</a:t>
                      </a:r>
                    </a:p>
                  </a:txBody>
                  <a:tcPr marL="68580" marR="68580" marT="34290" marB="34290"/>
                </a:tc>
                <a:extLst>
                  <a:ext uri="{0D108BD9-81ED-4DB2-BD59-A6C34878D82A}">
                    <a16:rowId xmlns:a16="http://schemas.microsoft.com/office/drawing/2014/main" val="10002"/>
                  </a:ext>
                </a:extLst>
              </a:tr>
              <a:tr h="534499">
                <a:tc>
                  <a:txBody>
                    <a:bodyPr/>
                    <a:lstStyle/>
                    <a:p>
                      <a:r>
                        <a:rPr lang="en-US" sz="1400" dirty="0"/>
                        <a:t>Journal Entries</a:t>
                      </a:r>
                    </a:p>
                  </a:txBody>
                  <a:tcPr marL="68580" marR="68580" marT="34290" marB="34290"/>
                </a:tc>
                <a:tc>
                  <a:txBody>
                    <a:bodyPr/>
                    <a:lstStyle/>
                    <a:p>
                      <a:r>
                        <a:rPr lang="en-US" sz="1400" dirty="0"/>
                        <a:t>General Accounting</a:t>
                      </a:r>
                    </a:p>
                  </a:txBody>
                  <a:tcPr marL="68580" marR="68580" marT="34290" marB="34290"/>
                </a:tc>
                <a:tc>
                  <a:txBody>
                    <a:bodyPr/>
                    <a:lstStyle/>
                    <a:p>
                      <a:r>
                        <a:rPr lang="en-US" sz="1400" dirty="0"/>
                        <a:t>872-4638 or 872-4650</a:t>
                      </a:r>
                    </a:p>
                  </a:txBody>
                  <a:tcPr marL="68580" marR="68580" marT="34290" marB="34290"/>
                </a:tc>
                <a:extLst>
                  <a:ext uri="{0D108BD9-81ED-4DB2-BD59-A6C34878D82A}">
                    <a16:rowId xmlns:a16="http://schemas.microsoft.com/office/drawing/2014/main" val="10003"/>
                  </a:ext>
                </a:extLst>
              </a:tr>
              <a:tr h="496004">
                <a:tc>
                  <a:txBody>
                    <a:bodyPr/>
                    <a:lstStyle/>
                    <a:p>
                      <a:r>
                        <a:rPr lang="en-US" sz="1400" dirty="0"/>
                        <a:t>Budget Availability</a:t>
                      </a:r>
                    </a:p>
                  </a:txBody>
                  <a:tcPr marL="68580" marR="68580" marT="34290" marB="34290"/>
                </a:tc>
                <a:tc>
                  <a:txBody>
                    <a:bodyPr/>
                    <a:lstStyle/>
                    <a:p>
                      <a:r>
                        <a:rPr lang="en-US" sz="1400" dirty="0"/>
                        <a:t>Budget</a:t>
                      </a:r>
                    </a:p>
                  </a:txBody>
                  <a:tcPr marL="68580" marR="68580" marT="34290" marB="34290"/>
                </a:tc>
                <a:tc>
                  <a:txBody>
                    <a:bodyPr/>
                    <a:lstStyle/>
                    <a:p>
                      <a:r>
                        <a:rPr lang="en-US" sz="1400" dirty="0"/>
                        <a:t>872-4620</a:t>
                      </a:r>
                    </a:p>
                  </a:txBody>
                  <a:tcPr marL="68580" marR="68580" marT="34290" marB="34290"/>
                </a:tc>
                <a:extLst>
                  <a:ext uri="{0D108BD9-81ED-4DB2-BD59-A6C34878D82A}">
                    <a16:rowId xmlns:a16="http://schemas.microsoft.com/office/drawing/2014/main" val="10004"/>
                  </a:ext>
                </a:extLst>
              </a:tr>
              <a:tr h="614101">
                <a:tc>
                  <a:txBody>
                    <a:bodyPr/>
                    <a:lstStyle/>
                    <a:p>
                      <a:r>
                        <a:rPr lang="en-US" sz="1400" dirty="0"/>
                        <a:t>Finance Access</a:t>
                      </a:r>
                    </a:p>
                  </a:txBody>
                  <a:tcPr marL="68580" marR="68580" marT="34290" marB="34290"/>
                </a:tc>
                <a:tc>
                  <a:txBody>
                    <a:bodyPr/>
                    <a:lstStyle/>
                    <a:p>
                      <a:r>
                        <a:rPr lang="en-US" sz="1400" dirty="0"/>
                        <a:t>FAS</a:t>
                      </a:r>
                      <a:r>
                        <a:rPr lang="en-US" sz="1400" baseline="0" dirty="0"/>
                        <a:t> – Business System Analyst</a:t>
                      </a:r>
                      <a:endParaRPr lang="en-US" sz="1400" dirty="0"/>
                    </a:p>
                  </a:txBody>
                  <a:tcPr marL="68580" marR="68580" marT="34290" marB="34290"/>
                </a:tc>
                <a:tc>
                  <a:txBody>
                    <a:bodyPr/>
                    <a:lstStyle/>
                    <a:p>
                      <a:r>
                        <a:rPr lang="en-US" sz="1400" dirty="0"/>
                        <a:t>872-4663</a:t>
                      </a:r>
                    </a:p>
                  </a:txBody>
                  <a:tcPr marL="68580" marR="68580" marT="34290" marB="34290"/>
                </a:tc>
                <a:extLst>
                  <a:ext uri="{0D108BD9-81ED-4DB2-BD59-A6C34878D82A}">
                    <a16:rowId xmlns:a16="http://schemas.microsoft.com/office/drawing/2014/main" val="10005"/>
                  </a:ext>
                </a:extLst>
              </a:tr>
            </a:tbl>
          </a:graphicData>
        </a:graphic>
      </p:graphicFrame>
      <p:sp>
        <p:nvSpPr>
          <p:cNvPr id="2" name="Slide Number Placeholder 1"/>
          <p:cNvSpPr>
            <a:spLocks noGrp="1"/>
          </p:cNvSpPr>
          <p:nvPr>
            <p:ph type="sldNum" sz="quarter" idx="11"/>
          </p:nvPr>
        </p:nvSpPr>
        <p:spPr/>
        <p:txBody>
          <a:bodyPr/>
          <a:lstStyle/>
          <a:p>
            <a:pPr>
              <a:defRPr/>
            </a:pPr>
            <a:fld id="{FB0EF6DC-40E4-4F5E-8889-24AF072B0FA1}" type="slidenum">
              <a:rPr lang="en-US" altLang="en-US" smtClean="0"/>
              <a:pPr>
                <a:defRPr/>
              </a:pPr>
              <a:t>24</a:t>
            </a:fld>
            <a:endParaRPr lang="en-US" altLang="en-US"/>
          </a:p>
        </p:txBody>
      </p:sp>
    </p:spTree>
    <p:extLst>
      <p:ext uri="{BB962C8B-B14F-4D97-AF65-F5344CB8AC3E}">
        <p14:creationId xmlns:p14="http://schemas.microsoft.com/office/powerpoint/2010/main" val="237688391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304800" y="1066800"/>
            <a:ext cx="8229600" cy="4343400"/>
          </a:xfrm>
        </p:spPr>
        <p:txBody>
          <a:bodyPr/>
          <a:lstStyle/>
          <a:p>
            <a:pPr algn="ctr" eaLnBrk="1" hangingPunct="1">
              <a:defRPr/>
            </a:pPr>
            <a:r>
              <a:rPr lang="en-US" altLang="en-US" b="1">
                <a:effectLst>
                  <a:outerShdw blurRad="38100" dist="38100" dir="2700000" algn="tl">
                    <a:srgbClr val="C0C0C0"/>
                  </a:outerShdw>
                </a:effectLst>
              </a:rPr>
              <a:t>Thank you!</a:t>
            </a:r>
            <a:br>
              <a:rPr lang="en-US" altLang="en-US" b="1">
                <a:effectLst>
                  <a:outerShdw blurRad="38100" dist="38100" dir="2700000" algn="tl">
                    <a:srgbClr val="C0C0C0"/>
                  </a:outerShdw>
                </a:effectLst>
              </a:rPr>
            </a:br>
            <a:br>
              <a:rPr lang="en-US" altLang="en-US" b="1">
                <a:effectLst>
                  <a:outerShdw blurRad="38100" dist="38100" dir="2700000" algn="tl">
                    <a:srgbClr val="C0C0C0"/>
                  </a:outerShdw>
                </a:effectLst>
              </a:rPr>
            </a:br>
            <a:br>
              <a:rPr lang="en-US" altLang="en-US" b="1">
                <a:effectLst>
                  <a:outerShdw blurRad="38100" dist="38100" dir="2700000" algn="tl">
                    <a:srgbClr val="C0C0C0"/>
                  </a:outerShdw>
                </a:effectLst>
              </a:rPr>
            </a:br>
            <a:r>
              <a:rPr lang="en-US" altLang="en-US" b="1">
                <a:effectLst>
                  <a:outerShdw blurRad="38100" dist="38100" dir="2700000" algn="tl">
                    <a:srgbClr val="C0C0C0"/>
                  </a:outerShdw>
                </a:effectLst>
              </a:rPr>
              <a:t>Questions?</a:t>
            </a:r>
          </a:p>
        </p:txBody>
      </p:sp>
      <p:sp>
        <p:nvSpPr>
          <p:cNvPr id="2" name="Slide Number Placeholder 1"/>
          <p:cNvSpPr>
            <a:spLocks noGrp="1"/>
          </p:cNvSpPr>
          <p:nvPr>
            <p:ph type="sldNum" sz="quarter" idx="11"/>
          </p:nvPr>
        </p:nvSpPr>
        <p:spPr/>
        <p:txBody>
          <a:bodyPr/>
          <a:lstStyle/>
          <a:p>
            <a:pPr>
              <a:defRPr/>
            </a:pPr>
            <a:fld id="{732B435A-AC8B-4291-955D-FE8E40F41248}" type="slidenum">
              <a:rPr lang="en-US" altLang="en-US" smtClean="0"/>
              <a:pPr>
                <a:defRPr/>
              </a:pPr>
              <a:t>25</a:t>
            </a:fld>
            <a:endParaRPr lang="en-US" altLang="en-US"/>
          </a:p>
        </p:txBody>
      </p:sp>
    </p:spTree>
  </p:cSld>
  <p:clrMapOvr>
    <a:masterClrMapping/>
  </p:clrMapOvr>
  <p:transition spd="med">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857250"/>
            <a:ext cx="9144000" cy="5143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itle 1"/>
          <p:cNvSpPr txBox="1">
            <a:spLocks/>
          </p:cNvSpPr>
          <p:nvPr/>
        </p:nvSpPr>
        <p:spPr>
          <a:xfrm>
            <a:off x="2885999" y="533400"/>
            <a:ext cx="3097439" cy="35872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000" b="1" dirty="0">
                <a:latin typeface="+mn-lt"/>
              </a:rPr>
              <a:t>Forms</a:t>
            </a:r>
            <a:r>
              <a:rPr lang="en-US" sz="3000" b="1" dirty="0">
                <a:latin typeface="Arial Narrow" panose="020B0606020202030204" pitchFamily="34" charset="0"/>
              </a:rPr>
              <a:t> Overview</a:t>
            </a:r>
          </a:p>
        </p:txBody>
      </p:sp>
      <p:graphicFrame>
        <p:nvGraphicFramePr>
          <p:cNvPr id="27" name="Content Placeholder 3"/>
          <p:cNvGraphicFramePr>
            <a:graphicFrameLocks/>
          </p:cNvGraphicFramePr>
          <p:nvPr>
            <p:extLst>
              <p:ext uri="{D42A27DB-BD31-4B8C-83A1-F6EECF244321}">
                <p14:modId xmlns:p14="http://schemas.microsoft.com/office/powerpoint/2010/main" val="1796062188"/>
              </p:ext>
            </p:extLst>
          </p:nvPr>
        </p:nvGraphicFramePr>
        <p:xfrm>
          <a:off x="396118" y="1196284"/>
          <a:ext cx="8366882" cy="5052117"/>
        </p:xfrm>
        <a:graphic>
          <a:graphicData uri="http://schemas.openxmlformats.org/drawingml/2006/table">
            <a:tbl>
              <a:tblPr firstRow="1" bandRow="1">
                <a:tableStyleId>{5C22544A-7EE6-4342-B048-85BDC9FD1C3A}</a:tableStyleId>
              </a:tblPr>
              <a:tblGrid>
                <a:gridCol w="1102920">
                  <a:extLst>
                    <a:ext uri="{9D8B030D-6E8A-4147-A177-3AD203B41FA5}">
                      <a16:colId xmlns:a16="http://schemas.microsoft.com/office/drawing/2014/main" val="20000"/>
                    </a:ext>
                  </a:extLst>
                </a:gridCol>
                <a:gridCol w="7263962">
                  <a:extLst>
                    <a:ext uri="{9D8B030D-6E8A-4147-A177-3AD203B41FA5}">
                      <a16:colId xmlns:a16="http://schemas.microsoft.com/office/drawing/2014/main" val="20001"/>
                    </a:ext>
                  </a:extLst>
                </a:gridCol>
              </a:tblGrid>
              <a:tr h="296974">
                <a:tc>
                  <a:txBody>
                    <a:bodyPr/>
                    <a:lstStyle/>
                    <a:p>
                      <a:r>
                        <a:rPr lang="en-US" sz="1400" dirty="0">
                          <a:latin typeface="+mn-lt"/>
                        </a:rPr>
                        <a:t>Form</a:t>
                      </a:r>
                    </a:p>
                  </a:txBody>
                  <a:tcPr marL="68580" marR="68580" marT="34290" marB="34290"/>
                </a:tc>
                <a:tc>
                  <a:txBody>
                    <a:bodyPr/>
                    <a:lstStyle/>
                    <a:p>
                      <a:r>
                        <a:rPr lang="en-US" sz="1400" dirty="0">
                          <a:latin typeface="+mn-lt"/>
                        </a:rPr>
                        <a:t>Description</a:t>
                      </a:r>
                    </a:p>
                  </a:txBody>
                  <a:tcPr marL="68580" marR="68580" marT="34290" marB="34290"/>
                </a:tc>
                <a:extLst>
                  <a:ext uri="{0D108BD9-81ED-4DB2-BD59-A6C34878D82A}">
                    <a16:rowId xmlns:a16="http://schemas.microsoft.com/office/drawing/2014/main" val="10000"/>
                  </a:ext>
                </a:extLst>
              </a:tr>
              <a:tr h="833461">
                <a:tc>
                  <a:txBody>
                    <a:bodyPr/>
                    <a:lstStyle/>
                    <a:p>
                      <a:r>
                        <a:rPr lang="en-US" sz="1400" dirty="0">
                          <a:latin typeface="+mn-lt"/>
                        </a:rPr>
                        <a:t>FGIBAVL</a:t>
                      </a:r>
                    </a:p>
                  </a:txBody>
                  <a:tcPr marL="68580" marR="68580" marT="34290" marB="34290"/>
                </a:tc>
                <a:tc>
                  <a:txBody>
                    <a:bodyPr/>
                    <a:lstStyle/>
                    <a:p>
                      <a:r>
                        <a:rPr lang="en-US" sz="1400" dirty="0">
                          <a:latin typeface="+mn-lt"/>
                        </a:rPr>
                        <a:t>Use the Budget Availability Status Form to view an online query of the budget availability for a selected fund, organization, account, and program combination. </a:t>
                      </a:r>
                    </a:p>
                  </a:txBody>
                  <a:tcPr marL="68580" marR="68580" marT="34290" marB="34290"/>
                </a:tc>
                <a:extLst>
                  <a:ext uri="{0D108BD9-81ED-4DB2-BD59-A6C34878D82A}">
                    <a16:rowId xmlns:a16="http://schemas.microsoft.com/office/drawing/2014/main" val="10001"/>
                  </a:ext>
                </a:extLst>
              </a:tr>
              <a:tr h="603183">
                <a:tc>
                  <a:txBody>
                    <a:bodyPr/>
                    <a:lstStyle/>
                    <a:p>
                      <a:r>
                        <a:rPr lang="en-US" sz="1400" dirty="0">
                          <a:latin typeface="+mn-lt"/>
                        </a:rPr>
                        <a:t>FGIBDST</a:t>
                      </a:r>
                    </a:p>
                  </a:txBody>
                  <a:tcPr marL="68580" marR="68580" marT="34290" marB="34290"/>
                </a:tc>
                <a:tc>
                  <a:txBody>
                    <a:bodyPr/>
                    <a:lstStyle/>
                    <a:p>
                      <a:r>
                        <a:rPr lang="en-US" sz="1400" dirty="0">
                          <a:latin typeface="+mn-lt"/>
                        </a:rPr>
                        <a:t>Use the Organization Budget Status Form to view an online query of the budget availability by organization code.</a:t>
                      </a:r>
                    </a:p>
                  </a:txBody>
                  <a:tcPr marL="68580" marR="68580" marT="34290" marB="34290"/>
                </a:tc>
                <a:extLst>
                  <a:ext uri="{0D108BD9-81ED-4DB2-BD59-A6C34878D82A}">
                    <a16:rowId xmlns:a16="http://schemas.microsoft.com/office/drawing/2014/main" val="10002"/>
                  </a:ext>
                </a:extLst>
              </a:tr>
              <a:tr h="603183">
                <a:tc>
                  <a:txBody>
                    <a:bodyPr/>
                    <a:lstStyle/>
                    <a:p>
                      <a:r>
                        <a:rPr lang="en-US" sz="1400" dirty="0">
                          <a:latin typeface="+mn-lt"/>
                        </a:rPr>
                        <a:t>FGITRND</a:t>
                      </a:r>
                    </a:p>
                  </a:txBody>
                  <a:tcPr marL="68580" marR="68580" marT="34290" marB="34290"/>
                </a:tc>
                <a:tc>
                  <a:txBody>
                    <a:bodyPr/>
                    <a:lstStyle/>
                    <a:p>
                      <a:r>
                        <a:rPr lang="en-US" sz="1400" dirty="0">
                          <a:latin typeface="+mn-lt"/>
                        </a:rPr>
                        <a:t>Use the Detail Transaction Activity Form to display an online view of detailed transaction activity for operating ledger accounts.</a:t>
                      </a:r>
                    </a:p>
                  </a:txBody>
                  <a:tcPr marL="68580" marR="68580" marT="34290" marB="34290"/>
                </a:tc>
                <a:extLst>
                  <a:ext uri="{0D108BD9-81ED-4DB2-BD59-A6C34878D82A}">
                    <a16:rowId xmlns:a16="http://schemas.microsoft.com/office/drawing/2014/main" val="10003"/>
                  </a:ext>
                </a:extLst>
              </a:tr>
              <a:tr h="833461">
                <a:tc>
                  <a:txBody>
                    <a:bodyPr/>
                    <a:lstStyle/>
                    <a:p>
                      <a:r>
                        <a:rPr lang="en-US" sz="1400" dirty="0">
                          <a:latin typeface="+mn-lt"/>
                        </a:rPr>
                        <a:t>FOIDOCH</a:t>
                      </a:r>
                    </a:p>
                  </a:txBody>
                  <a:tcPr marL="68580" marR="68580" marT="34290" marB="34290"/>
                </a:tc>
                <a:tc>
                  <a:txBody>
                    <a:bodyPr/>
                    <a:lstStyle/>
                    <a:p>
                      <a:r>
                        <a:rPr lang="en-US" sz="1400" dirty="0">
                          <a:latin typeface="+mn-lt"/>
                        </a:rPr>
                        <a:t>The Document History Form displays the processing history of purchasing and payment documents. It identifies and provides the status of all documents in the processing path for the document you select.</a:t>
                      </a:r>
                    </a:p>
                  </a:txBody>
                  <a:tcPr marL="68580" marR="68580" marT="34290" marB="34290"/>
                </a:tc>
                <a:extLst>
                  <a:ext uri="{0D108BD9-81ED-4DB2-BD59-A6C34878D82A}">
                    <a16:rowId xmlns:a16="http://schemas.microsoft.com/office/drawing/2014/main" val="3181498465"/>
                  </a:ext>
                </a:extLst>
              </a:tr>
              <a:tr h="675489">
                <a:tc>
                  <a:txBody>
                    <a:bodyPr/>
                    <a:lstStyle/>
                    <a:p>
                      <a:r>
                        <a:rPr lang="en-US" sz="1400" dirty="0">
                          <a:latin typeface="+mn-lt"/>
                        </a:rPr>
                        <a:t>FOIAPPH</a:t>
                      </a:r>
                    </a:p>
                  </a:txBody>
                  <a:tcPr marL="68580" marR="68580" marT="34290" marB="34290"/>
                </a:tc>
                <a:tc>
                  <a:txBody>
                    <a:bodyPr/>
                    <a:lstStyle/>
                    <a:p>
                      <a:r>
                        <a:rPr lang="en-US" sz="1400" dirty="0">
                          <a:latin typeface="+mn-lt"/>
                        </a:rPr>
                        <a:t>The Document Approval History Form provides an online display of the approval history for a specified document. </a:t>
                      </a:r>
                    </a:p>
                  </a:txBody>
                  <a:tcPr marL="68580" marR="68580" marT="34290" marB="34290"/>
                </a:tc>
                <a:extLst>
                  <a:ext uri="{0D108BD9-81ED-4DB2-BD59-A6C34878D82A}">
                    <a16:rowId xmlns:a16="http://schemas.microsoft.com/office/drawing/2014/main" val="10004"/>
                  </a:ext>
                </a:extLst>
              </a:tr>
              <a:tr h="603183">
                <a:tc>
                  <a:txBody>
                    <a:bodyPr/>
                    <a:lstStyle/>
                    <a:p>
                      <a:r>
                        <a:rPr lang="en-US" sz="1400" dirty="0">
                          <a:latin typeface="+mn-lt"/>
                        </a:rPr>
                        <a:t>FTMORGN</a:t>
                      </a:r>
                    </a:p>
                  </a:txBody>
                  <a:tcPr marL="68580" marR="68580" marT="34290" marB="34290"/>
                </a:tc>
                <a:tc>
                  <a:txBody>
                    <a:bodyPr/>
                    <a:lstStyle/>
                    <a:p>
                      <a:r>
                        <a:rPr lang="en-US" sz="1400" dirty="0">
                          <a:latin typeface="+mn-lt"/>
                        </a:rPr>
                        <a:t>Use the Organization Code Maintenance Form to establish organization codes representing functions and departments within your site.</a:t>
                      </a:r>
                    </a:p>
                  </a:txBody>
                  <a:tcPr marL="68580" marR="68580" marT="34290" marB="34290"/>
                </a:tc>
                <a:extLst>
                  <a:ext uri="{0D108BD9-81ED-4DB2-BD59-A6C34878D82A}">
                    <a16:rowId xmlns:a16="http://schemas.microsoft.com/office/drawing/2014/main" val="10005"/>
                  </a:ext>
                </a:extLst>
              </a:tr>
              <a:tr h="603183">
                <a:tc>
                  <a:txBody>
                    <a:bodyPr/>
                    <a:lstStyle/>
                    <a:p>
                      <a:r>
                        <a:rPr lang="en-US" sz="1400" dirty="0">
                          <a:latin typeface="+mn-lt"/>
                        </a:rPr>
                        <a:t>FTMFUND</a:t>
                      </a:r>
                    </a:p>
                  </a:txBody>
                  <a:tcPr marL="68580" marR="68580" marT="34290" marB="34290"/>
                </a:tc>
                <a:tc>
                  <a:txBody>
                    <a:bodyPr/>
                    <a:lstStyle/>
                    <a:p>
                      <a:r>
                        <a:rPr lang="en-US" sz="1400" dirty="0">
                          <a:latin typeface="+mn-lt"/>
                        </a:rPr>
                        <a:t>The Fund Code Maintenance Form enables you to establish fund codes for a specific chart of accounts</a:t>
                      </a:r>
                    </a:p>
                  </a:txBody>
                  <a:tcPr marL="68580" marR="68580" marT="34290" marB="34290"/>
                </a:tc>
                <a:extLst>
                  <a:ext uri="{0D108BD9-81ED-4DB2-BD59-A6C34878D82A}">
                    <a16:rowId xmlns:a16="http://schemas.microsoft.com/office/drawing/2014/main" val="10006"/>
                  </a:ext>
                </a:extLst>
              </a:tr>
            </a:tbl>
          </a:graphicData>
        </a:graphic>
      </p:graphicFrame>
      <p:sp>
        <p:nvSpPr>
          <p:cNvPr id="2" name="Slide Number Placeholder 1"/>
          <p:cNvSpPr>
            <a:spLocks noGrp="1"/>
          </p:cNvSpPr>
          <p:nvPr>
            <p:ph type="sldNum" sz="quarter" idx="11"/>
          </p:nvPr>
        </p:nvSpPr>
        <p:spPr/>
        <p:txBody>
          <a:bodyPr/>
          <a:lstStyle/>
          <a:p>
            <a:pPr>
              <a:defRPr/>
            </a:pPr>
            <a:fld id="{FB0EF6DC-40E4-4F5E-8889-24AF072B0FA1}" type="slidenum">
              <a:rPr lang="en-US" altLang="en-US" smtClean="0"/>
              <a:pPr>
                <a:defRPr/>
              </a:pPr>
              <a:t>3</a:t>
            </a:fld>
            <a:endParaRPr lang="en-US" altLang="en-US"/>
          </a:p>
        </p:txBody>
      </p:sp>
    </p:spTree>
    <p:extLst>
      <p:ext uri="{BB962C8B-B14F-4D97-AF65-F5344CB8AC3E}">
        <p14:creationId xmlns:p14="http://schemas.microsoft.com/office/powerpoint/2010/main" val="310136646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485899" y="1118193"/>
            <a:ext cx="6172200" cy="56554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000" b="1" dirty="0">
                <a:latin typeface="+mn-lt"/>
              </a:rPr>
              <a:t>Filters and Wildcards</a:t>
            </a:r>
          </a:p>
        </p:txBody>
      </p:sp>
      <p:sp>
        <p:nvSpPr>
          <p:cNvPr id="5" name="Content Placeholder 2"/>
          <p:cNvSpPr txBox="1">
            <a:spLocks/>
          </p:cNvSpPr>
          <p:nvPr/>
        </p:nvSpPr>
        <p:spPr>
          <a:xfrm>
            <a:off x="1485899" y="1859237"/>
            <a:ext cx="6172200" cy="13716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sz="1800" dirty="0"/>
              <a:t>Filter-Retrieve information based on criteria</a:t>
            </a:r>
          </a:p>
          <a:p>
            <a:pPr lvl="1"/>
            <a:r>
              <a:rPr lang="en-US" sz="1800" dirty="0"/>
              <a:t>Accessible through the Sub-Menu on every page when applicable or through the shortcuts below. </a:t>
            </a:r>
          </a:p>
        </p:txBody>
      </p:sp>
      <p:graphicFrame>
        <p:nvGraphicFramePr>
          <p:cNvPr id="6" name="Table 5"/>
          <p:cNvGraphicFramePr>
            <a:graphicFrameLocks noGrp="1"/>
          </p:cNvGraphicFramePr>
          <p:nvPr>
            <p:extLst/>
          </p:nvPr>
        </p:nvGraphicFramePr>
        <p:xfrm>
          <a:off x="2316586" y="2875122"/>
          <a:ext cx="4510828" cy="2185991"/>
        </p:xfrm>
        <a:graphic>
          <a:graphicData uri="http://schemas.openxmlformats.org/drawingml/2006/table">
            <a:tbl>
              <a:tblPr firstRow="1" bandRow="1">
                <a:tableStyleId>{5C22544A-7EE6-4342-B048-85BDC9FD1C3A}</a:tableStyleId>
              </a:tblPr>
              <a:tblGrid>
                <a:gridCol w="1257300">
                  <a:extLst>
                    <a:ext uri="{9D8B030D-6E8A-4147-A177-3AD203B41FA5}">
                      <a16:colId xmlns:a16="http://schemas.microsoft.com/office/drawing/2014/main" val="20000"/>
                    </a:ext>
                  </a:extLst>
                </a:gridCol>
                <a:gridCol w="1626764">
                  <a:extLst>
                    <a:ext uri="{9D8B030D-6E8A-4147-A177-3AD203B41FA5}">
                      <a16:colId xmlns:a16="http://schemas.microsoft.com/office/drawing/2014/main" val="20002"/>
                    </a:ext>
                  </a:extLst>
                </a:gridCol>
                <a:gridCol w="1626764">
                  <a:extLst>
                    <a:ext uri="{9D8B030D-6E8A-4147-A177-3AD203B41FA5}">
                      <a16:colId xmlns:a16="http://schemas.microsoft.com/office/drawing/2014/main" val="1994158881"/>
                    </a:ext>
                  </a:extLst>
                </a:gridCol>
              </a:tblGrid>
              <a:tr h="480060">
                <a:tc>
                  <a:txBody>
                    <a:bodyPr/>
                    <a:lstStyle/>
                    <a:p>
                      <a:r>
                        <a:rPr lang="en-US" sz="1400" strike="noStrike" baseline="0" dirty="0">
                          <a:solidFill>
                            <a:schemeClr val="bg1"/>
                          </a:solidFill>
                        </a:rPr>
                        <a:t>Filter Shortcuts</a:t>
                      </a:r>
                      <a:endParaRPr lang="en-US" sz="1400" strike="sngStrike" dirty="0">
                        <a:solidFill>
                          <a:srgbClr val="FF0000"/>
                        </a:solidFill>
                      </a:endParaRPr>
                    </a:p>
                  </a:txBody>
                  <a:tcPr marL="68580" marR="68580" marT="34290" marB="34290"/>
                </a:tc>
                <a:tc>
                  <a:txBody>
                    <a:bodyPr/>
                    <a:lstStyle/>
                    <a:p>
                      <a:endParaRPr lang="en-US" sz="1400" dirty="0"/>
                    </a:p>
                  </a:txBody>
                  <a:tcPr marL="68580" marR="68580" marT="34290" marB="34290"/>
                </a:tc>
                <a:tc>
                  <a:txBody>
                    <a:bodyPr/>
                    <a:lstStyle/>
                    <a:p>
                      <a:r>
                        <a:rPr lang="en-US" sz="1400" dirty="0"/>
                        <a:t>Action</a:t>
                      </a:r>
                    </a:p>
                  </a:txBody>
                  <a:tcPr marL="68580" marR="68580" marT="34290" marB="34290"/>
                </a:tc>
                <a:extLst>
                  <a:ext uri="{0D108BD9-81ED-4DB2-BD59-A6C34878D82A}">
                    <a16:rowId xmlns:a16="http://schemas.microsoft.com/office/drawing/2014/main" val="10000"/>
                  </a:ext>
                </a:extLst>
              </a:tr>
              <a:tr h="597203">
                <a:tc>
                  <a:txBody>
                    <a:bodyPr/>
                    <a:lstStyle/>
                    <a:p>
                      <a:r>
                        <a:rPr lang="en-US" sz="1200" dirty="0"/>
                        <a:t>(F7)</a:t>
                      </a:r>
                    </a:p>
                  </a:txBody>
                  <a:tcPr marL="68580" marR="68580" marT="34290" marB="34290"/>
                </a:tc>
                <a:tc>
                  <a:txBody>
                    <a:bodyPr/>
                    <a:lstStyle/>
                    <a:p>
                      <a:endParaRPr lang="en-US" sz="1200" strike="sngStrike" dirty="0">
                        <a:solidFill>
                          <a:srgbClr val="FF0000"/>
                        </a:solidFill>
                      </a:endParaRPr>
                    </a:p>
                  </a:txBody>
                  <a:tcPr marL="68580" marR="68580" marT="34290" marB="34290"/>
                </a:tc>
                <a:tc>
                  <a:txBody>
                    <a:bodyPr/>
                    <a:lstStyle/>
                    <a:p>
                      <a:r>
                        <a:rPr lang="en-US" sz="1200" strike="noStrike" dirty="0">
                          <a:solidFill>
                            <a:schemeClr val="tx1"/>
                          </a:solidFill>
                        </a:rPr>
                        <a:t>Brings</a:t>
                      </a:r>
                      <a:r>
                        <a:rPr lang="en-US" sz="1200" strike="noStrike" baseline="0" dirty="0">
                          <a:solidFill>
                            <a:schemeClr val="tx1"/>
                          </a:solidFill>
                        </a:rPr>
                        <a:t> up the filter screen</a:t>
                      </a:r>
                      <a:endParaRPr lang="en-US" sz="1200" strike="sngStrike" dirty="0">
                        <a:solidFill>
                          <a:srgbClr val="FF0000"/>
                        </a:solidFill>
                      </a:endParaRPr>
                    </a:p>
                  </a:txBody>
                  <a:tcPr marL="68580" marR="68580" marT="34290" marB="34290"/>
                </a:tc>
                <a:extLst>
                  <a:ext uri="{0D108BD9-81ED-4DB2-BD59-A6C34878D82A}">
                    <a16:rowId xmlns:a16="http://schemas.microsoft.com/office/drawing/2014/main" val="10001"/>
                  </a:ext>
                </a:extLst>
              </a:tr>
              <a:tr h="617220">
                <a:tc>
                  <a:txBody>
                    <a:bodyPr/>
                    <a:lstStyle/>
                    <a:p>
                      <a:pPr marL="0" lvl="1" algn="l" defTabSz="914400" rtl="0" eaLnBrk="1" latinLnBrk="0" hangingPunct="1"/>
                      <a:r>
                        <a:rPr lang="en-US" sz="1200" kern="1200" dirty="0">
                          <a:solidFill>
                            <a:schemeClr val="dk1"/>
                          </a:solidFill>
                          <a:latin typeface="+mn-lt"/>
                          <a:ea typeface="+mn-ea"/>
                          <a:cs typeface="+mn-cs"/>
                        </a:rPr>
                        <a:t>(F8)</a:t>
                      </a:r>
                    </a:p>
                  </a:txBody>
                  <a:tcPr marL="68580" marR="68580" marT="34290" marB="34290"/>
                </a:tc>
                <a:tc>
                  <a:txBody>
                    <a:bodyPr/>
                    <a:lstStyle/>
                    <a:p>
                      <a:endParaRPr lang="en-US" sz="1200" dirty="0"/>
                    </a:p>
                  </a:txBody>
                  <a:tcPr marL="68580" marR="68580" marT="34290" marB="34290"/>
                </a:tc>
                <a:tc>
                  <a:txBody>
                    <a:bodyPr/>
                    <a:lstStyle/>
                    <a:p>
                      <a:r>
                        <a:rPr lang="en-US" sz="1200" dirty="0"/>
                        <a:t>Performs the query based</a:t>
                      </a:r>
                      <a:r>
                        <a:rPr lang="en-US" sz="1200" baseline="0" dirty="0"/>
                        <a:t> on the criteria entered</a:t>
                      </a:r>
                      <a:endParaRPr lang="en-US" sz="1200" dirty="0"/>
                    </a:p>
                  </a:txBody>
                  <a:tcPr marL="68580" marR="68580" marT="34290" marB="34290"/>
                </a:tc>
                <a:extLst>
                  <a:ext uri="{0D108BD9-81ED-4DB2-BD59-A6C34878D82A}">
                    <a16:rowId xmlns:a16="http://schemas.microsoft.com/office/drawing/2014/main" val="10002"/>
                  </a:ext>
                </a:extLst>
              </a:tr>
              <a:tr h="476268">
                <a:tc>
                  <a:txBody>
                    <a:bodyPr/>
                    <a:lstStyle/>
                    <a:p>
                      <a:pPr marL="0" lvl="1" algn="l" defTabSz="914400" rtl="0" eaLnBrk="1" latinLnBrk="0" hangingPunct="1"/>
                      <a:r>
                        <a:rPr lang="en-US" sz="1200" kern="1200" dirty="0">
                          <a:solidFill>
                            <a:schemeClr val="dk1"/>
                          </a:solidFill>
                          <a:latin typeface="+mn-lt"/>
                          <a:ea typeface="+mn-ea"/>
                          <a:cs typeface="+mn-cs"/>
                        </a:rPr>
                        <a:t>ESC or Ctrl + Q</a:t>
                      </a:r>
                    </a:p>
                  </a:txBody>
                  <a:tcPr marL="68580" marR="68580" marT="34290" marB="34290"/>
                </a:tc>
                <a:tc>
                  <a:txBody>
                    <a:bodyPr/>
                    <a:lstStyle/>
                    <a:p>
                      <a:endParaRPr lang="en-US" sz="1200" dirty="0"/>
                    </a:p>
                  </a:txBody>
                  <a:tcPr marL="68580" marR="68580" marT="34290" marB="34290"/>
                </a:tc>
                <a:tc>
                  <a:txBody>
                    <a:bodyPr/>
                    <a:lstStyle/>
                    <a:p>
                      <a:r>
                        <a:rPr lang="en-US" sz="1200" dirty="0"/>
                        <a:t>Cancels the query</a:t>
                      </a:r>
                    </a:p>
                  </a:txBody>
                  <a:tcPr marL="68580" marR="68580" marT="34290" marB="34290"/>
                </a:tc>
                <a:extLst>
                  <a:ext uri="{0D108BD9-81ED-4DB2-BD59-A6C34878D82A}">
                    <a16:rowId xmlns:a16="http://schemas.microsoft.com/office/drawing/2014/main" val="10003"/>
                  </a:ext>
                </a:extLst>
              </a:tr>
            </a:tbl>
          </a:graphicData>
        </a:graphic>
      </p:graphicFrame>
      <p:pic>
        <p:nvPicPr>
          <p:cNvPr id="7" name="Picture 6"/>
          <p:cNvPicPr>
            <a:picLocks noChangeAspect="1"/>
          </p:cNvPicPr>
          <p:nvPr/>
        </p:nvPicPr>
        <p:blipFill>
          <a:blip r:embed="rId2"/>
          <a:stretch>
            <a:fillRect/>
          </a:stretch>
        </p:blipFill>
        <p:spPr>
          <a:xfrm>
            <a:off x="4038600" y="3505200"/>
            <a:ext cx="785279" cy="350304"/>
          </a:xfrm>
          <a:prstGeom prst="rect">
            <a:avLst/>
          </a:prstGeom>
        </p:spPr>
      </p:pic>
      <p:pic>
        <p:nvPicPr>
          <p:cNvPr id="3" name="Picture 2"/>
          <p:cNvPicPr>
            <a:picLocks noChangeAspect="1"/>
          </p:cNvPicPr>
          <p:nvPr/>
        </p:nvPicPr>
        <p:blipFill>
          <a:blip r:embed="rId3"/>
          <a:stretch>
            <a:fillRect/>
          </a:stretch>
        </p:blipFill>
        <p:spPr>
          <a:xfrm>
            <a:off x="4130566" y="4058054"/>
            <a:ext cx="617298" cy="390612"/>
          </a:xfrm>
          <a:prstGeom prst="rect">
            <a:avLst/>
          </a:prstGeom>
        </p:spPr>
      </p:pic>
      <p:pic>
        <p:nvPicPr>
          <p:cNvPr id="8" name="Picture 7"/>
          <p:cNvPicPr>
            <a:picLocks noChangeAspect="1"/>
          </p:cNvPicPr>
          <p:nvPr/>
        </p:nvPicPr>
        <p:blipFill>
          <a:blip r:embed="rId4"/>
          <a:stretch>
            <a:fillRect/>
          </a:stretch>
        </p:blipFill>
        <p:spPr>
          <a:xfrm>
            <a:off x="4206580" y="4673914"/>
            <a:ext cx="449318" cy="289560"/>
          </a:xfrm>
          <a:prstGeom prst="rect">
            <a:avLst/>
          </a:prstGeom>
        </p:spPr>
      </p:pic>
      <p:sp>
        <p:nvSpPr>
          <p:cNvPr id="2" name="Slide Number Placeholder 1"/>
          <p:cNvSpPr>
            <a:spLocks noGrp="1"/>
          </p:cNvSpPr>
          <p:nvPr>
            <p:ph type="sldNum" sz="quarter" idx="11"/>
          </p:nvPr>
        </p:nvSpPr>
        <p:spPr/>
        <p:txBody>
          <a:bodyPr/>
          <a:lstStyle/>
          <a:p>
            <a:pPr>
              <a:defRPr/>
            </a:pPr>
            <a:fld id="{FB0EF6DC-40E4-4F5E-8889-24AF072B0FA1}" type="slidenum">
              <a:rPr lang="en-US" altLang="en-US" smtClean="0"/>
              <a:pPr>
                <a:defRPr/>
              </a:pPr>
              <a:t>4</a:t>
            </a:fld>
            <a:endParaRPr lang="en-US" altLang="en-US"/>
          </a:p>
        </p:txBody>
      </p:sp>
    </p:spTree>
    <p:extLst>
      <p:ext uri="{BB962C8B-B14F-4D97-AF65-F5344CB8AC3E}">
        <p14:creationId xmlns:p14="http://schemas.microsoft.com/office/powerpoint/2010/main" val="12909719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txBox="1">
            <a:spLocks/>
          </p:cNvSpPr>
          <p:nvPr/>
        </p:nvSpPr>
        <p:spPr>
          <a:xfrm>
            <a:off x="1242818" y="1137783"/>
            <a:ext cx="6172200" cy="53437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000" b="1" dirty="0">
                <a:latin typeface="+mn-lt"/>
              </a:rPr>
              <a:t>Query/Filter and Wildcards</a:t>
            </a:r>
          </a:p>
        </p:txBody>
      </p:sp>
      <p:sp>
        <p:nvSpPr>
          <p:cNvPr id="17" name="Content Placeholder 2"/>
          <p:cNvSpPr txBox="1">
            <a:spLocks/>
          </p:cNvSpPr>
          <p:nvPr/>
        </p:nvSpPr>
        <p:spPr>
          <a:xfrm>
            <a:off x="1485899" y="2226589"/>
            <a:ext cx="6172200" cy="13716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dirty="0">
                <a:latin typeface="Arial Narrow" panose="020B0606020202030204" pitchFamily="34" charset="0"/>
              </a:rPr>
              <a:t>Wildcards-Used to represent characters within a query</a:t>
            </a:r>
          </a:p>
          <a:p>
            <a:pPr lvl="1"/>
            <a:r>
              <a:rPr lang="en-US" sz="1800" dirty="0">
                <a:latin typeface="Arial Narrow" panose="020B0606020202030204" pitchFamily="34" charset="0"/>
              </a:rPr>
              <a:t>“%” can be used to represent any character</a:t>
            </a:r>
          </a:p>
          <a:p>
            <a:pPr lvl="1"/>
            <a:r>
              <a:rPr lang="en-US" sz="1800" dirty="0">
                <a:latin typeface="Arial Narrow" panose="020B0606020202030204" pitchFamily="34" charset="0"/>
              </a:rPr>
              <a:t>“_” can be used to represent one character</a:t>
            </a:r>
          </a:p>
          <a:p>
            <a:pPr lvl="1"/>
            <a:endParaRPr lang="en-US" sz="1800" dirty="0"/>
          </a:p>
        </p:txBody>
      </p:sp>
      <p:graphicFrame>
        <p:nvGraphicFramePr>
          <p:cNvPr id="18" name="Table 17"/>
          <p:cNvGraphicFramePr>
            <a:graphicFrameLocks noGrp="1"/>
          </p:cNvGraphicFramePr>
          <p:nvPr>
            <p:extLst/>
          </p:nvPr>
        </p:nvGraphicFramePr>
        <p:xfrm>
          <a:off x="1972063" y="3451910"/>
          <a:ext cx="4510826" cy="2186940"/>
        </p:xfrm>
        <a:graphic>
          <a:graphicData uri="http://schemas.openxmlformats.org/drawingml/2006/table">
            <a:tbl>
              <a:tblPr firstRow="1" bandRow="1">
                <a:tableStyleId>{5C22544A-7EE6-4342-B048-85BDC9FD1C3A}</a:tableStyleId>
              </a:tblPr>
              <a:tblGrid>
                <a:gridCol w="1314450">
                  <a:extLst>
                    <a:ext uri="{9D8B030D-6E8A-4147-A177-3AD203B41FA5}">
                      <a16:colId xmlns:a16="http://schemas.microsoft.com/office/drawing/2014/main" val="20000"/>
                    </a:ext>
                  </a:extLst>
                </a:gridCol>
                <a:gridCol w="3196376">
                  <a:extLst>
                    <a:ext uri="{9D8B030D-6E8A-4147-A177-3AD203B41FA5}">
                      <a16:colId xmlns:a16="http://schemas.microsoft.com/office/drawing/2014/main" val="20001"/>
                    </a:ext>
                  </a:extLst>
                </a:gridCol>
              </a:tblGrid>
              <a:tr h="274320">
                <a:tc>
                  <a:txBody>
                    <a:bodyPr/>
                    <a:lstStyle/>
                    <a:p>
                      <a:r>
                        <a:rPr lang="en-US" sz="1400" dirty="0"/>
                        <a:t>Query Criteria</a:t>
                      </a:r>
                    </a:p>
                  </a:txBody>
                  <a:tcPr marL="68580" marR="68580" marT="34290" marB="34290"/>
                </a:tc>
                <a:tc>
                  <a:txBody>
                    <a:bodyPr/>
                    <a:lstStyle/>
                    <a:p>
                      <a:r>
                        <a:rPr lang="en-US" sz="1400" dirty="0"/>
                        <a:t>Action</a:t>
                      </a:r>
                    </a:p>
                  </a:txBody>
                  <a:tcPr marL="68580" marR="68580" marT="34290" marB="34290"/>
                </a:tc>
                <a:extLst>
                  <a:ext uri="{0D108BD9-81ED-4DB2-BD59-A6C34878D82A}">
                    <a16:rowId xmlns:a16="http://schemas.microsoft.com/office/drawing/2014/main" val="10000"/>
                  </a:ext>
                </a:extLst>
              </a:tr>
              <a:tr h="251460">
                <a:tc>
                  <a:txBody>
                    <a:bodyPr/>
                    <a:lstStyle/>
                    <a:p>
                      <a:r>
                        <a:rPr lang="en-US" sz="1200" dirty="0"/>
                        <a:t>71%</a:t>
                      </a:r>
                    </a:p>
                  </a:txBody>
                  <a:tcPr marL="68580" marR="68580" marT="34290" marB="34290"/>
                </a:tc>
                <a:tc>
                  <a:txBody>
                    <a:bodyPr/>
                    <a:lstStyle/>
                    <a:p>
                      <a:r>
                        <a:rPr lang="en-US" sz="1200" dirty="0"/>
                        <a:t>Query</a:t>
                      </a:r>
                      <a:r>
                        <a:rPr lang="en-US" sz="1200" baseline="0" dirty="0"/>
                        <a:t> for all operating records</a:t>
                      </a:r>
                      <a:endParaRPr lang="en-US" sz="1200" dirty="0"/>
                    </a:p>
                  </a:txBody>
                  <a:tcPr marL="68580" marR="68580" marT="34290" marB="34290"/>
                </a:tc>
                <a:extLst>
                  <a:ext uri="{0D108BD9-81ED-4DB2-BD59-A6C34878D82A}">
                    <a16:rowId xmlns:a16="http://schemas.microsoft.com/office/drawing/2014/main" val="10001"/>
                  </a:ext>
                </a:extLst>
              </a:tr>
              <a:tr h="251460">
                <a:tc>
                  <a:txBody>
                    <a:bodyPr/>
                    <a:lstStyle/>
                    <a:p>
                      <a:pPr marL="0" lvl="1" algn="l" defTabSz="914400" rtl="0" eaLnBrk="1" latinLnBrk="0" hangingPunct="1"/>
                      <a:r>
                        <a:rPr lang="en-US" sz="1200" kern="1200" dirty="0">
                          <a:solidFill>
                            <a:schemeClr val="dk1"/>
                          </a:solidFill>
                          <a:latin typeface="+mn-lt"/>
                          <a:ea typeface="+mn-ea"/>
                          <a:cs typeface="+mn-cs"/>
                        </a:rPr>
                        <a:t>73%</a:t>
                      </a:r>
                    </a:p>
                  </a:txBody>
                  <a:tcPr marL="68580" marR="68580" marT="34290" marB="34290"/>
                </a:tc>
                <a:tc>
                  <a:txBody>
                    <a:bodyPr/>
                    <a:lstStyle/>
                    <a:p>
                      <a:r>
                        <a:rPr lang="en-US" sz="1200" dirty="0"/>
                        <a:t>Query for</a:t>
                      </a:r>
                      <a:r>
                        <a:rPr lang="en-US" sz="1200" baseline="0" dirty="0"/>
                        <a:t> all travel records</a:t>
                      </a:r>
                      <a:endParaRPr lang="en-US" sz="1200" dirty="0"/>
                    </a:p>
                  </a:txBody>
                  <a:tcPr marL="68580" marR="68580" marT="34290" marB="34290"/>
                </a:tc>
                <a:extLst>
                  <a:ext uri="{0D108BD9-81ED-4DB2-BD59-A6C34878D82A}">
                    <a16:rowId xmlns:a16="http://schemas.microsoft.com/office/drawing/2014/main" val="10002"/>
                  </a:ext>
                </a:extLst>
              </a:tr>
              <a:tr h="251460">
                <a:tc>
                  <a:txBody>
                    <a:bodyPr/>
                    <a:lstStyle/>
                    <a:p>
                      <a:pPr marL="0" lvl="1" algn="l" defTabSz="914400" rtl="0" eaLnBrk="1" latinLnBrk="0" hangingPunct="1"/>
                      <a:r>
                        <a:rPr lang="en-US" sz="1200" kern="1200" dirty="0">
                          <a:solidFill>
                            <a:schemeClr val="dk1"/>
                          </a:solidFill>
                          <a:latin typeface="+mn-lt"/>
                          <a:ea typeface="+mn-ea"/>
                          <a:cs typeface="+mn-cs"/>
                        </a:rPr>
                        <a:t>74%</a:t>
                      </a:r>
                    </a:p>
                  </a:txBody>
                  <a:tcPr marL="68580" marR="68580" marT="34290" marB="34290"/>
                </a:tc>
                <a:tc>
                  <a:txBody>
                    <a:bodyPr/>
                    <a:lstStyle/>
                    <a:p>
                      <a:r>
                        <a:rPr lang="en-US" sz="1200" dirty="0"/>
                        <a:t>Query for</a:t>
                      </a:r>
                      <a:r>
                        <a:rPr lang="en-US" sz="1200" baseline="0" dirty="0"/>
                        <a:t> all capital records</a:t>
                      </a:r>
                      <a:endParaRPr lang="en-US" sz="1200" dirty="0"/>
                    </a:p>
                  </a:txBody>
                  <a:tcPr marL="68580" marR="68580" marT="34290" marB="34290"/>
                </a:tc>
                <a:extLst>
                  <a:ext uri="{0D108BD9-81ED-4DB2-BD59-A6C34878D82A}">
                    <a16:rowId xmlns:a16="http://schemas.microsoft.com/office/drawing/2014/main" val="10003"/>
                  </a:ext>
                </a:extLst>
              </a:tr>
              <a:tr h="251460">
                <a:tc>
                  <a:txBody>
                    <a:bodyPr/>
                    <a:lstStyle/>
                    <a:p>
                      <a:pPr marL="0" lvl="1" algn="l" defTabSz="914400" rtl="0" eaLnBrk="1" latinLnBrk="0" hangingPunct="1"/>
                      <a:r>
                        <a:rPr lang="en-US" sz="1200" kern="1200" dirty="0">
                          <a:solidFill>
                            <a:schemeClr val="dk1"/>
                          </a:solidFill>
                          <a:latin typeface="+mn-lt"/>
                          <a:ea typeface="+mn-ea"/>
                          <a:cs typeface="+mn-cs"/>
                        </a:rPr>
                        <a:t>%JAN%</a:t>
                      </a:r>
                    </a:p>
                  </a:txBody>
                  <a:tcPr marL="68580" marR="68580" marT="34290" marB="34290"/>
                </a:tc>
                <a:tc>
                  <a:txBody>
                    <a:bodyPr/>
                    <a:lstStyle/>
                    <a:p>
                      <a:r>
                        <a:rPr lang="en-US" sz="1200" dirty="0"/>
                        <a:t>Query for</a:t>
                      </a:r>
                      <a:r>
                        <a:rPr lang="en-US" sz="1200" baseline="0" dirty="0"/>
                        <a:t> all January records</a:t>
                      </a:r>
                      <a:endParaRPr lang="en-US" sz="1200" dirty="0"/>
                    </a:p>
                  </a:txBody>
                  <a:tcPr marL="68580" marR="68580" marT="34290" marB="34290"/>
                </a:tc>
                <a:extLst>
                  <a:ext uri="{0D108BD9-81ED-4DB2-BD59-A6C34878D82A}">
                    <a16:rowId xmlns:a16="http://schemas.microsoft.com/office/drawing/2014/main" val="10004"/>
                  </a:ext>
                </a:extLst>
              </a:tr>
              <a:tr h="251460">
                <a:tc>
                  <a:txBody>
                    <a:bodyPr/>
                    <a:lstStyle/>
                    <a:p>
                      <a:pPr marL="0" lvl="1" algn="l" defTabSz="914400" rtl="0" eaLnBrk="1" latinLnBrk="0" hangingPunct="1"/>
                      <a:r>
                        <a:rPr lang="en-US" sz="1200" kern="1200" dirty="0">
                          <a:solidFill>
                            <a:schemeClr val="dk1"/>
                          </a:solidFill>
                          <a:latin typeface="+mn-lt"/>
                          <a:ea typeface="+mn-ea"/>
                          <a:cs typeface="+mn-cs"/>
                        </a:rPr>
                        <a:t>%2018</a:t>
                      </a:r>
                    </a:p>
                  </a:txBody>
                  <a:tcPr marL="68580" marR="68580" marT="34290" marB="34290"/>
                </a:tc>
                <a:tc>
                  <a:txBody>
                    <a:bodyPr/>
                    <a:lstStyle/>
                    <a:p>
                      <a:r>
                        <a:rPr lang="en-US" sz="1200" dirty="0"/>
                        <a:t>Query for all 2018 records</a:t>
                      </a:r>
                    </a:p>
                  </a:txBody>
                  <a:tcPr marL="68580" marR="68580" marT="34290" marB="34290"/>
                </a:tc>
                <a:extLst>
                  <a:ext uri="{0D108BD9-81ED-4DB2-BD59-A6C34878D82A}">
                    <a16:rowId xmlns:a16="http://schemas.microsoft.com/office/drawing/2014/main" val="10005"/>
                  </a:ext>
                </a:extLst>
              </a:tr>
              <a:tr h="434340">
                <a:tc>
                  <a:txBody>
                    <a:bodyPr/>
                    <a:lstStyle/>
                    <a:p>
                      <a:pPr marL="0" lvl="1" algn="l" defTabSz="914400" rtl="0" eaLnBrk="1" latinLnBrk="0" hangingPunct="1"/>
                      <a:r>
                        <a:rPr lang="en-US" sz="1200" kern="1200" dirty="0">
                          <a:solidFill>
                            <a:schemeClr val="dk1"/>
                          </a:solidFill>
                          <a:latin typeface="+mn-lt"/>
                          <a:ea typeface="+mn-ea"/>
                          <a:cs typeface="+mn-cs"/>
                        </a:rPr>
                        <a:t>_m%</a:t>
                      </a:r>
                    </a:p>
                  </a:txBody>
                  <a:tcPr marL="68580" marR="68580" marT="34290" marB="34290"/>
                </a:tc>
                <a:tc>
                  <a:txBody>
                    <a:bodyPr/>
                    <a:lstStyle/>
                    <a:p>
                      <a:r>
                        <a:rPr lang="en-US" sz="1200" dirty="0"/>
                        <a:t>Query for</a:t>
                      </a:r>
                      <a:r>
                        <a:rPr lang="en-US" sz="1200" baseline="0" dirty="0"/>
                        <a:t> all records that have “m” as the second letter</a:t>
                      </a:r>
                      <a:endParaRPr lang="en-US" sz="1200" dirty="0"/>
                    </a:p>
                  </a:txBody>
                  <a:tcPr marL="68580" marR="68580" marT="34290" marB="34290"/>
                </a:tc>
                <a:extLst>
                  <a:ext uri="{0D108BD9-81ED-4DB2-BD59-A6C34878D82A}">
                    <a16:rowId xmlns:a16="http://schemas.microsoft.com/office/drawing/2014/main" val="10006"/>
                  </a:ext>
                </a:extLst>
              </a:tr>
            </a:tbl>
          </a:graphicData>
        </a:graphic>
      </p:graphicFrame>
      <p:sp>
        <p:nvSpPr>
          <p:cNvPr id="2" name="Slide Number Placeholder 1"/>
          <p:cNvSpPr>
            <a:spLocks noGrp="1"/>
          </p:cNvSpPr>
          <p:nvPr>
            <p:ph type="sldNum" sz="quarter" idx="11"/>
          </p:nvPr>
        </p:nvSpPr>
        <p:spPr/>
        <p:txBody>
          <a:bodyPr/>
          <a:lstStyle/>
          <a:p>
            <a:pPr>
              <a:defRPr/>
            </a:pPr>
            <a:fld id="{FB0EF6DC-40E4-4F5E-8889-24AF072B0FA1}" type="slidenum">
              <a:rPr lang="en-US" altLang="en-US" smtClean="0"/>
              <a:pPr>
                <a:defRPr/>
              </a:pPr>
              <a:t>5</a:t>
            </a:fld>
            <a:endParaRPr lang="en-US" altLang="en-US"/>
          </a:p>
        </p:txBody>
      </p:sp>
    </p:spTree>
    <p:extLst>
      <p:ext uri="{BB962C8B-B14F-4D97-AF65-F5344CB8AC3E}">
        <p14:creationId xmlns:p14="http://schemas.microsoft.com/office/powerpoint/2010/main" val="4293543051"/>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1"/>
          <p:cNvSpPr txBox="1">
            <a:spLocks/>
          </p:cNvSpPr>
          <p:nvPr/>
        </p:nvSpPr>
        <p:spPr>
          <a:xfrm>
            <a:off x="1566430" y="1156943"/>
            <a:ext cx="6172200" cy="56299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000" b="1" dirty="0">
                <a:latin typeface="+mn-lt"/>
              </a:rPr>
              <a:t>Extracting Data to Excel</a:t>
            </a:r>
          </a:p>
        </p:txBody>
      </p:sp>
      <p:sp>
        <p:nvSpPr>
          <p:cNvPr id="27" name="Content Placeholder 2"/>
          <p:cNvSpPr txBox="1">
            <a:spLocks/>
          </p:cNvSpPr>
          <p:nvPr/>
        </p:nvSpPr>
        <p:spPr>
          <a:xfrm>
            <a:off x="1645258" y="3856179"/>
            <a:ext cx="6172200" cy="12573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350" dirty="0"/>
              <a:t>Click on “TOOLS”</a:t>
            </a:r>
          </a:p>
          <a:p>
            <a:r>
              <a:rPr lang="en-US" sz="1350" dirty="0"/>
              <a:t>Click on “Export”</a:t>
            </a:r>
          </a:p>
          <a:p>
            <a:r>
              <a:rPr lang="en-US" sz="1350" dirty="0"/>
              <a:t>Either save or open file as prompted</a:t>
            </a:r>
          </a:p>
          <a:p>
            <a:r>
              <a:rPr lang="en-US" sz="1350" dirty="0"/>
              <a:t>Or simply use the shortcut key “Shift+F1” then save or open file</a:t>
            </a:r>
          </a:p>
          <a:p>
            <a:endParaRPr lang="en-US" sz="1350" dirty="0"/>
          </a:p>
          <a:p>
            <a:pPr lvl="2"/>
            <a:endParaRPr lang="en-US" sz="900" dirty="0"/>
          </a:p>
        </p:txBody>
      </p:sp>
      <p:pic>
        <p:nvPicPr>
          <p:cNvPr id="2" name="Picture 1"/>
          <p:cNvPicPr>
            <a:picLocks noChangeAspect="1"/>
          </p:cNvPicPr>
          <p:nvPr/>
        </p:nvPicPr>
        <p:blipFill>
          <a:blip r:embed="rId2"/>
          <a:stretch>
            <a:fillRect/>
          </a:stretch>
        </p:blipFill>
        <p:spPr>
          <a:xfrm>
            <a:off x="3016228" y="1730820"/>
            <a:ext cx="3284864" cy="1861748"/>
          </a:xfrm>
          <a:prstGeom prst="rect">
            <a:avLst/>
          </a:prstGeom>
        </p:spPr>
      </p:pic>
      <p:sp>
        <p:nvSpPr>
          <p:cNvPr id="3" name="Slide Number Placeholder 2"/>
          <p:cNvSpPr>
            <a:spLocks noGrp="1"/>
          </p:cNvSpPr>
          <p:nvPr>
            <p:ph type="sldNum" sz="quarter" idx="11"/>
          </p:nvPr>
        </p:nvSpPr>
        <p:spPr/>
        <p:txBody>
          <a:bodyPr/>
          <a:lstStyle/>
          <a:p>
            <a:pPr>
              <a:defRPr/>
            </a:pPr>
            <a:fld id="{FB0EF6DC-40E4-4F5E-8889-24AF072B0FA1}" type="slidenum">
              <a:rPr lang="en-US" altLang="en-US" smtClean="0"/>
              <a:pPr>
                <a:defRPr/>
              </a:pPr>
              <a:t>6</a:t>
            </a:fld>
            <a:endParaRPr lang="en-US" altLang="en-US"/>
          </a:p>
        </p:txBody>
      </p:sp>
    </p:spTree>
    <p:extLst>
      <p:ext uri="{BB962C8B-B14F-4D97-AF65-F5344CB8AC3E}">
        <p14:creationId xmlns:p14="http://schemas.microsoft.com/office/powerpoint/2010/main" val="273344409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457200" y="457200"/>
            <a:ext cx="8229600" cy="838200"/>
          </a:xfrm>
        </p:spPr>
        <p:txBody>
          <a:bodyPr/>
          <a:lstStyle/>
          <a:p>
            <a:pPr eaLnBrk="1" hangingPunct="1"/>
            <a:r>
              <a:rPr lang="en-US" altLang="en-US" sz="4000" dirty="0"/>
              <a:t>Review Budget Status on FGIBAVL</a:t>
            </a:r>
          </a:p>
        </p:txBody>
      </p:sp>
      <p:sp>
        <p:nvSpPr>
          <p:cNvPr id="7174" name="AutoShape 4"/>
          <p:cNvSpPr>
            <a:spLocks noChangeArrowheads="1"/>
          </p:cNvSpPr>
          <p:nvPr/>
        </p:nvSpPr>
        <p:spPr bwMode="auto">
          <a:xfrm>
            <a:off x="914400" y="1869762"/>
            <a:ext cx="7315200" cy="399945"/>
          </a:xfrm>
          <a:prstGeom prst="wedgeRoundRectCallout">
            <a:avLst>
              <a:gd name="adj1" fmla="val -48745"/>
              <a:gd name="adj2" fmla="val 19394"/>
              <a:gd name="adj3" fmla="val 16667"/>
            </a:avLst>
          </a:prstGeom>
          <a:solidFill>
            <a:srgbClr val="FFFF99"/>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sz="1600" dirty="0"/>
              <a:t>FGIBAVL is the form Banner uses to check Non-Sufficient Funds (NSF).</a:t>
            </a:r>
          </a:p>
        </p:txBody>
      </p:sp>
      <p:pic>
        <p:nvPicPr>
          <p:cNvPr id="2" name="Picture 1" descr="Screen Clipping"/>
          <p:cNvPicPr>
            <a:picLocks noChangeAspect="1"/>
          </p:cNvPicPr>
          <p:nvPr/>
        </p:nvPicPr>
        <p:blipFill rotWithShape="1">
          <a:blip r:embed="rId2">
            <a:extLst>
              <a:ext uri="{28A0092B-C50C-407E-A947-70E740481C1C}">
                <a14:useLocalDpi xmlns:a14="http://schemas.microsoft.com/office/drawing/2010/main" val="0"/>
              </a:ext>
            </a:extLst>
          </a:blip>
          <a:srcRect r="14256"/>
          <a:stretch/>
        </p:blipFill>
        <p:spPr>
          <a:xfrm>
            <a:off x="76201" y="2532914"/>
            <a:ext cx="8915400" cy="1902979"/>
          </a:xfrm>
          <a:prstGeom prst="rect">
            <a:avLst/>
          </a:prstGeom>
        </p:spPr>
      </p:pic>
      <p:sp>
        <p:nvSpPr>
          <p:cNvPr id="7175" name="AutoShape 5"/>
          <p:cNvSpPr>
            <a:spLocks noChangeArrowheads="1"/>
          </p:cNvSpPr>
          <p:nvPr/>
        </p:nvSpPr>
        <p:spPr bwMode="auto">
          <a:xfrm>
            <a:off x="1143000" y="5029200"/>
            <a:ext cx="6553200" cy="1066800"/>
          </a:xfrm>
          <a:prstGeom prst="wedgeRoundRectCallout">
            <a:avLst>
              <a:gd name="adj1" fmla="val 60844"/>
              <a:gd name="adj2" fmla="val -127725"/>
              <a:gd name="adj3" fmla="val 16667"/>
            </a:avLst>
          </a:prstGeom>
          <a:solidFill>
            <a:srgbClr val="FFFF99"/>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lvl="1" eaLnBrk="1" hangingPunct="1">
              <a:lnSpc>
                <a:spcPct val="90000"/>
              </a:lnSpc>
              <a:buFont typeface="Wingdings" panose="05000000000000000000" pitchFamily="2" charset="2"/>
              <a:buNone/>
            </a:pPr>
            <a:r>
              <a:rPr lang="en-US" altLang="en-US" sz="1700" dirty="0"/>
              <a:t>The available balance on FGIBAVL is reduced by complete, incomplete, suspended, and unapproved transactions (requisitions, POs, invoices and journal entries).</a:t>
            </a:r>
          </a:p>
        </p:txBody>
      </p:sp>
      <p:sp>
        <p:nvSpPr>
          <p:cNvPr id="3" name="Slide Number Placeholder 2"/>
          <p:cNvSpPr>
            <a:spLocks noGrp="1"/>
          </p:cNvSpPr>
          <p:nvPr>
            <p:ph type="sldNum" sz="quarter" idx="11"/>
          </p:nvPr>
        </p:nvSpPr>
        <p:spPr/>
        <p:txBody>
          <a:bodyPr/>
          <a:lstStyle/>
          <a:p>
            <a:pPr>
              <a:defRPr/>
            </a:pPr>
            <a:fld id="{732B435A-AC8B-4291-955D-FE8E40F41248}" type="slidenum">
              <a:rPr lang="en-US" altLang="en-US" smtClean="0"/>
              <a:pPr>
                <a:defRPr/>
              </a:pPr>
              <a:t>7</a:t>
            </a:fld>
            <a:endParaRPr lang="en-US" altLang="en-US"/>
          </a:p>
        </p:txBody>
      </p:sp>
    </p:spTree>
  </p:cSld>
  <p:clrMapOvr>
    <a:masterClrMapping/>
  </p:clrMapOvr>
  <p:transition spd="med">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a:xfrm>
            <a:off x="457200" y="457200"/>
            <a:ext cx="8229600" cy="685800"/>
          </a:xfrm>
        </p:spPr>
        <p:txBody>
          <a:bodyPr/>
          <a:lstStyle/>
          <a:p>
            <a:pPr eaLnBrk="1" hangingPunct="1"/>
            <a:r>
              <a:rPr lang="en-US" altLang="en-US" sz="4000"/>
              <a:t>Review Budget Status on FGIBDST</a:t>
            </a:r>
          </a:p>
        </p:txBody>
      </p:sp>
      <p:sp>
        <p:nvSpPr>
          <p:cNvPr id="8198" name="AutoShape 4"/>
          <p:cNvSpPr>
            <a:spLocks noChangeArrowheads="1"/>
          </p:cNvSpPr>
          <p:nvPr/>
        </p:nvSpPr>
        <p:spPr bwMode="auto">
          <a:xfrm>
            <a:off x="228600" y="1906749"/>
            <a:ext cx="8686800" cy="531651"/>
          </a:xfrm>
          <a:prstGeom prst="wedgeRoundRectCallout">
            <a:avLst>
              <a:gd name="adj1" fmla="val -26694"/>
              <a:gd name="adj2" fmla="val 49032"/>
              <a:gd name="adj3" fmla="val 16667"/>
            </a:avLst>
          </a:prstGeom>
          <a:solidFill>
            <a:srgbClr val="FFFF99"/>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sz="1700" dirty="0"/>
              <a:t>Unlike FGIBAVL, only complete </a:t>
            </a:r>
            <a:r>
              <a:rPr lang="en-US" altLang="en-US" sz="1700" u="sng" dirty="0"/>
              <a:t>and</a:t>
            </a:r>
            <a:r>
              <a:rPr lang="en-US" altLang="en-US" sz="1700" dirty="0"/>
              <a:t> fully approved documents post to FGIBDST.</a:t>
            </a:r>
            <a:r>
              <a:rPr lang="en-US" altLang="en-US" sz="1800" dirty="0"/>
              <a:t> </a:t>
            </a:r>
          </a:p>
        </p:txBody>
      </p:sp>
      <p:sp>
        <p:nvSpPr>
          <p:cNvPr id="8199" name="AutoShape 5"/>
          <p:cNvSpPr>
            <a:spLocks noChangeArrowheads="1"/>
          </p:cNvSpPr>
          <p:nvPr/>
        </p:nvSpPr>
        <p:spPr bwMode="auto">
          <a:xfrm>
            <a:off x="228600" y="4724400"/>
            <a:ext cx="8686800" cy="609600"/>
          </a:xfrm>
          <a:prstGeom prst="wedgeRoundRectCallout">
            <a:avLst>
              <a:gd name="adj1" fmla="val -19093"/>
              <a:gd name="adj2" fmla="val -49787"/>
              <a:gd name="adj3" fmla="val 16667"/>
            </a:avLst>
          </a:prstGeom>
          <a:solidFill>
            <a:srgbClr val="FFFF99"/>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sz="1700" dirty="0"/>
              <a:t>FGIBDST also provides a more detailed summary by account code while FGIBAVL shows a summary by account pool.</a:t>
            </a:r>
          </a:p>
        </p:txBody>
      </p:sp>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2603677"/>
            <a:ext cx="8763001" cy="1968323"/>
          </a:xfrm>
          <a:prstGeom prst="rect">
            <a:avLst/>
          </a:prstGeom>
        </p:spPr>
      </p:pic>
      <p:sp>
        <p:nvSpPr>
          <p:cNvPr id="2" name="Slide Number Placeholder 1"/>
          <p:cNvSpPr>
            <a:spLocks noGrp="1"/>
          </p:cNvSpPr>
          <p:nvPr>
            <p:ph type="sldNum" sz="quarter" idx="11"/>
          </p:nvPr>
        </p:nvSpPr>
        <p:spPr/>
        <p:txBody>
          <a:bodyPr/>
          <a:lstStyle/>
          <a:p>
            <a:pPr>
              <a:defRPr/>
            </a:pPr>
            <a:fld id="{732B435A-AC8B-4291-955D-FE8E40F41248}" type="slidenum">
              <a:rPr lang="en-US" altLang="en-US" smtClean="0"/>
              <a:pPr>
                <a:defRPr/>
              </a:pPr>
              <a:t>8</a:t>
            </a:fld>
            <a:endParaRPr lang="en-US" altLang="en-US"/>
          </a:p>
        </p:txBody>
      </p:sp>
    </p:spTree>
  </p:cSld>
  <p:clrMapOvr>
    <a:masterClrMapping/>
  </p:clrMapOvr>
  <p:transition spd="med">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p:txBody>
          <a:bodyPr/>
          <a:lstStyle/>
          <a:p>
            <a:pPr eaLnBrk="1" hangingPunct="1"/>
            <a:r>
              <a:rPr lang="en-US" altLang="en-US" sz="4000"/>
              <a:t>Available Balance Calculation </a:t>
            </a:r>
            <a:br>
              <a:rPr lang="en-US" altLang="en-US" sz="4000"/>
            </a:br>
            <a:r>
              <a:rPr lang="en-US" altLang="en-US" sz="4000"/>
              <a:t>on FGIBAVL and FGIBDST</a:t>
            </a:r>
          </a:p>
        </p:txBody>
      </p:sp>
      <p:sp>
        <p:nvSpPr>
          <p:cNvPr id="9221" name="Text Box 5"/>
          <p:cNvSpPr txBox="1">
            <a:spLocks noChangeArrowheads="1"/>
          </p:cNvSpPr>
          <p:nvPr/>
        </p:nvSpPr>
        <p:spPr bwMode="auto">
          <a:xfrm>
            <a:off x="1905000" y="2133600"/>
            <a:ext cx="5410200" cy="439738"/>
          </a:xfrm>
          <a:prstGeom prst="rect">
            <a:avLst/>
          </a:prstGeom>
          <a:solidFill>
            <a:schemeClr va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50000"/>
              </a:spcBef>
              <a:buClrTx/>
              <a:buSzTx/>
              <a:buFontTx/>
              <a:buNone/>
            </a:pPr>
            <a:r>
              <a:rPr lang="en-US" altLang="en-US" sz="2200" b="1"/>
              <a:t>Adjusted Budget</a:t>
            </a:r>
          </a:p>
        </p:txBody>
      </p:sp>
      <p:sp>
        <p:nvSpPr>
          <p:cNvPr id="9222" name="Text Box 6"/>
          <p:cNvSpPr txBox="1">
            <a:spLocks noChangeArrowheads="1"/>
          </p:cNvSpPr>
          <p:nvPr/>
        </p:nvSpPr>
        <p:spPr bwMode="auto">
          <a:xfrm>
            <a:off x="1905000" y="3124200"/>
            <a:ext cx="5410200" cy="439738"/>
          </a:xfrm>
          <a:prstGeom prst="rect">
            <a:avLst/>
          </a:prstGeom>
          <a:solidFill>
            <a:schemeClr va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50000"/>
              </a:spcBef>
              <a:buClrTx/>
              <a:buSzTx/>
              <a:buFontTx/>
              <a:buNone/>
            </a:pPr>
            <a:r>
              <a:rPr lang="en-US" altLang="en-US" sz="2200" b="1"/>
              <a:t> - Year-to-Date (YTD) Activity</a:t>
            </a:r>
          </a:p>
        </p:txBody>
      </p:sp>
      <p:sp>
        <p:nvSpPr>
          <p:cNvPr id="9223" name="Text Box 7"/>
          <p:cNvSpPr txBox="1">
            <a:spLocks noChangeArrowheads="1"/>
          </p:cNvSpPr>
          <p:nvPr/>
        </p:nvSpPr>
        <p:spPr bwMode="auto">
          <a:xfrm>
            <a:off x="1905000" y="4114800"/>
            <a:ext cx="5410200" cy="439738"/>
          </a:xfrm>
          <a:prstGeom prst="rect">
            <a:avLst/>
          </a:prstGeom>
          <a:solidFill>
            <a:schemeClr va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50000"/>
              </a:spcBef>
              <a:buClrTx/>
              <a:buSzTx/>
              <a:buFontTx/>
              <a:buNone/>
            </a:pPr>
            <a:r>
              <a:rPr lang="en-US" altLang="en-US" sz="2200" b="1"/>
              <a:t>- Commitments (Encumbrances)</a:t>
            </a:r>
          </a:p>
        </p:txBody>
      </p:sp>
      <p:sp>
        <p:nvSpPr>
          <p:cNvPr id="9224" name="Text Box 8"/>
          <p:cNvSpPr txBox="1">
            <a:spLocks noChangeArrowheads="1"/>
          </p:cNvSpPr>
          <p:nvPr/>
        </p:nvSpPr>
        <p:spPr bwMode="auto">
          <a:xfrm>
            <a:off x="1905000" y="5105400"/>
            <a:ext cx="5410200" cy="439738"/>
          </a:xfrm>
          <a:prstGeom prst="rect">
            <a:avLst/>
          </a:prstGeom>
          <a:solidFill>
            <a:schemeClr va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50000"/>
              </a:spcBef>
              <a:buClrTx/>
              <a:buSzTx/>
              <a:buFontTx/>
              <a:buNone/>
            </a:pPr>
            <a:r>
              <a:rPr lang="en-US" altLang="en-US" sz="2200" b="1"/>
              <a:t>= Available Budget Balance</a:t>
            </a:r>
          </a:p>
        </p:txBody>
      </p:sp>
      <p:sp>
        <p:nvSpPr>
          <p:cNvPr id="2" name="Slide Number Placeholder 1"/>
          <p:cNvSpPr>
            <a:spLocks noGrp="1"/>
          </p:cNvSpPr>
          <p:nvPr>
            <p:ph type="sldNum" sz="quarter" idx="11"/>
          </p:nvPr>
        </p:nvSpPr>
        <p:spPr/>
        <p:txBody>
          <a:bodyPr/>
          <a:lstStyle/>
          <a:p>
            <a:pPr>
              <a:defRPr/>
            </a:pPr>
            <a:fld id="{732B435A-AC8B-4291-955D-FE8E40F41248}" type="slidenum">
              <a:rPr lang="en-US" altLang="en-US" smtClean="0"/>
              <a:pPr>
                <a:defRPr/>
              </a:pPr>
              <a:t>9</a:t>
            </a:fld>
            <a:endParaRPr lang="en-US" altLang="en-US"/>
          </a:p>
        </p:txBody>
      </p:sp>
    </p:spTree>
  </p:cSld>
  <p:clrMapOvr>
    <a:masterClrMapping/>
  </p:clrMapOvr>
  <p:transition spd="med">
    <p:cut/>
  </p:transition>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FFFF99"/>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rgbClr val="FFFF99"/>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Quadrant</Template>
  <TotalTime>6782</TotalTime>
  <Words>1060</Words>
  <Application>Microsoft Office PowerPoint</Application>
  <PresentationFormat>On-screen Show (4:3)</PresentationFormat>
  <Paragraphs>200</Paragraphs>
  <Slides>25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Arial Black</vt:lpstr>
      <vt:lpstr>Arial Narrow</vt:lpstr>
      <vt:lpstr>Times New Roman</vt:lpstr>
      <vt:lpstr>Wingdings</vt:lpstr>
      <vt:lpstr>Pixel</vt:lpstr>
      <vt:lpstr>Banner Reconciliation Concepts &amp; Navigation</vt:lpstr>
      <vt:lpstr>Access to Banner Finance</vt:lpstr>
      <vt:lpstr>PowerPoint Presentation</vt:lpstr>
      <vt:lpstr>PowerPoint Presentation</vt:lpstr>
      <vt:lpstr>PowerPoint Presentation</vt:lpstr>
      <vt:lpstr>PowerPoint Presentation</vt:lpstr>
      <vt:lpstr>Review Budget Status on FGIBAVL</vt:lpstr>
      <vt:lpstr>Review Budget Status on FGIBDST</vt:lpstr>
      <vt:lpstr>Available Balance Calculation  on FGIBAVL and FGIBDST</vt:lpstr>
      <vt:lpstr>Transaction Detail - FGITRND</vt:lpstr>
      <vt:lpstr>Transaction Cycle</vt:lpstr>
      <vt:lpstr>Document Inquiry Forms</vt:lpstr>
      <vt:lpstr>Banner Data Extracts</vt:lpstr>
      <vt:lpstr>Reconciliation Tips</vt:lpstr>
      <vt:lpstr>Reconciliation Tips</vt:lpstr>
      <vt:lpstr>FOIDOCH - Associated Documents</vt:lpstr>
      <vt:lpstr>Reconciliation Tips</vt:lpstr>
      <vt:lpstr>Reconciliation Worksheet</vt:lpstr>
      <vt:lpstr>Update Reconciliation</vt:lpstr>
      <vt:lpstr>PowerPoint Presentation</vt:lpstr>
      <vt:lpstr>PowerPoint Presentation</vt:lpstr>
      <vt:lpstr>PowerPoint Presentation</vt:lpstr>
      <vt:lpstr>PowerPoint Presentation</vt:lpstr>
      <vt:lpstr>PowerPoint Presentation</vt:lpstr>
      <vt:lpstr>Thank you!   Questions?</vt:lpstr>
    </vt:vector>
  </TitlesOfParts>
  <Company>South Texas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Accounting Basic Concepts</dc:title>
  <dc:creator>myriaml</dc:creator>
  <cp:lastModifiedBy>Sonya Moreno</cp:lastModifiedBy>
  <cp:revision>130</cp:revision>
  <cp:lastPrinted>2018-06-12T21:57:27Z</cp:lastPrinted>
  <dcterms:created xsi:type="dcterms:W3CDTF">2007-05-22T15:40:47Z</dcterms:created>
  <dcterms:modified xsi:type="dcterms:W3CDTF">2020-01-28T22:33:02Z</dcterms:modified>
</cp:coreProperties>
</file>